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5"/>
  </p:notesMasterIdLst>
  <p:sldIdLst>
    <p:sldId id="257" r:id="rId4"/>
    <p:sldId id="426" r:id="rId5"/>
    <p:sldId id="428" r:id="rId6"/>
    <p:sldId id="427" r:id="rId7"/>
    <p:sldId id="485" r:id="rId8"/>
    <p:sldId id="430" r:id="rId9"/>
    <p:sldId id="425" r:id="rId10"/>
    <p:sldId id="429" r:id="rId11"/>
    <p:sldId id="442" r:id="rId12"/>
    <p:sldId id="434" r:id="rId13"/>
    <p:sldId id="443" r:id="rId14"/>
    <p:sldId id="436" r:id="rId15"/>
    <p:sldId id="487" r:id="rId16"/>
    <p:sldId id="489" r:id="rId17"/>
    <p:sldId id="481" r:id="rId18"/>
    <p:sldId id="495" r:id="rId19"/>
    <p:sldId id="505" r:id="rId20"/>
    <p:sldId id="506" r:id="rId21"/>
    <p:sldId id="498" r:id="rId22"/>
    <p:sldId id="496" r:id="rId23"/>
    <p:sldId id="494" r:id="rId24"/>
    <p:sldId id="473" r:id="rId25"/>
    <p:sldId id="474" r:id="rId26"/>
    <p:sldId id="475" r:id="rId27"/>
    <p:sldId id="476" r:id="rId28"/>
    <p:sldId id="477" r:id="rId29"/>
    <p:sldId id="478" r:id="rId30"/>
    <p:sldId id="500" r:id="rId31"/>
    <p:sldId id="501" r:id="rId32"/>
    <p:sldId id="502" r:id="rId33"/>
    <p:sldId id="503" r:id="rId34"/>
    <p:sldId id="490" r:id="rId35"/>
    <p:sldId id="479" r:id="rId36"/>
    <p:sldId id="461" r:id="rId37"/>
    <p:sldId id="450" r:id="rId38"/>
    <p:sldId id="451" r:id="rId39"/>
    <p:sldId id="452" r:id="rId40"/>
    <p:sldId id="454" r:id="rId41"/>
    <p:sldId id="466" r:id="rId42"/>
    <p:sldId id="457" r:id="rId43"/>
    <p:sldId id="45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DCF51-3667-465E-965E-18D541FBA15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6B8E-FF2E-4E1B-ABB6-7E314EBA4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4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6B8E-FF2E-4E1B-ABB6-7E314EBA4B3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3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6B8E-FF2E-4E1B-ABB6-7E314EBA4B3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2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6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4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8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0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7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1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4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0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01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44FC2-2D34-4E9C-84DA-1AAAC354B0C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2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9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70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77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20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5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5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1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7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8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2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4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2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44FC2-2D34-4E9C-84DA-1AAAC354B0C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11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88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11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9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2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3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6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8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743182-BD38-470D-B62D-194C9A29527B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7C44FC2-2D34-4E9C-84DA-1AAAC354B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7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apkpro.ru/courses/333/learn/2751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fg/" TargetMode="External"/><Relationship Id="rId2" Type="http://schemas.openxmlformats.org/officeDocument/2006/relationships/hyperlink" Target="http://skiv.instrao.ru/bank-zadaniy/estestvennonauchnaya-gramotnost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soo.ru/constructor/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fipi.ru/otkrytyy-bank-zadaniy-dlya-otsenki-yestestvennonauchnoy-gramotnosti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onstructo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skiv.instrao.ru/bank-zadaniy/estestvennonauchnaya-gramotnost/" TargetMode="Externa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4508" y="836713"/>
            <a:ext cx="1007225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57300" algn="ctr">
              <a:defRPr/>
            </a:pPr>
            <a:r>
              <a:rPr lang="ru-RU" sz="1400" b="1" kern="0" dirty="0">
                <a:solidFill>
                  <a:srgbClr val="006699"/>
                </a:solidFill>
                <a:latin typeface="Arial"/>
              </a:rPr>
              <a:t>Муниципальное автономное учреждение </a:t>
            </a:r>
          </a:p>
          <a:p>
            <a:pPr marL="1257300" algn="ctr">
              <a:defRPr/>
            </a:pPr>
            <a:r>
              <a:rPr lang="ru-RU" sz="1400" b="1" kern="0" dirty="0">
                <a:solidFill>
                  <a:srgbClr val="006699"/>
                </a:solidFill>
                <a:latin typeface="Arial"/>
              </a:rPr>
              <a:t>ИНФОРМАЦИОННО-МЕТОДИЧЕСКИЙ ЦЕНТР»  города Тюмени</a:t>
            </a:r>
          </a:p>
          <a:p>
            <a:pPr marL="1438275" indent="-447675" algn="ctr">
              <a:defRPr/>
            </a:pPr>
            <a:endParaRPr lang="ru-RU" sz="700" b="1" kern="0" dirty="0">
              <a:solidFill>
                <a:srgbClr val="006699"/>
              </a:solidFill>
              <a:latin typeface="Arial"/>
            </a:endParaRPr>
          </a:p>
        </p:txBody>
      </p:sp>
      <p:pic>
        <p:nvPicPr>
          <p:cNvPr id="7" name="Picture 2" descr="http://imc72.ru/templates/images/logo_imc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72" y="836713"/>
            <a:ext cx="797081" cy="66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4510" y="41340"/>
            <a:ext cx="10072254" cy="6924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1400" b="1" kern="0" dirty="0">
              <a:solidFill>
                <a:srgbClr val="006699"/>
              </a:solidFill>
              <a:latin typeface="Arial"/>
            </a:endParaRPr>
          </a:p>
          <a:p>
            <a:pPr algn="ctr">
              <a:defRPr/>
            </a:pPr>
            <a:r>
              <a:rPr lang="ru-RU" sz="1400" b="1" kern="0" dirty="0" smtClean="0">
                <a:solidFill>
                  <a:srgbClr val="006699"/>
                </a:solidFill>
                <a:latin typeface="Arial"/>
              </a:rPr>
              <a:t>                       Департамент </a:t>
            </a:r>
            <a:r>
              <a:rPr lang="ru-RU" sz="1400" b="1" kern="0" dirty="0">
                <a:solidFill>
                  <a:srgbClr val="006699"/>
                </a:solidFill>
                <a:latin typeface="Arial"/>
              </a:rPr>
              <a:t>образования Администрации города Тюмени</a:t>
            </a:r>
          </a:p>
          <a:p>
            <a:pPr algn="ctr">
              <a:defRPr/>
            </a:pPr>
            <a:endParaRPr lang="ru-RU" sz="1100" b="1" kern="0" dirty="0">
              <a:solidFill>
                <a:srgbClr val="006699"/>
              </a:solidFill>
              <a:latin typeface="Arial"/>
            </a:endParaRPr>
          </a:p>
        </p:txBody>
      </p:sp>
      <p:pic>
        <p:nvPicPr>
          <p:cNvPr id="1028" name="Picture 4" descr="C:\Users\iskhakova_zg\Downloads\Герб города Тюмен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72" y="139016"/>
            <a:ext cx="605014" cy="6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4508" y="3575518"/>
            <a:ext cx="10072255" cy="280580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по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теме: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«Требования к результатам освоения Примерной рабочей программы по учебному предмету «Физика»: знакомство с Конструктором».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Кобелева Галина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иколаевна,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физики 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СОШ №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Тюмени </a:t>
            </a:r>
          </a:p>
          <a:p>
            <a:pPr algn="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979180" y="1688226"/>
            <a:ext cx="849694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endParaRPr lang="ru-RU" sz="18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126506" y="5157192"/>
            <a:ext cx="84969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endParaRPr lang="ru-RU" sz="2000" b="1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509" y="1858169"/>
            <a:ext cx="10072255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методический день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«Обновленный ФГОС ООО»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марта 2022 года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Поурочное планирование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8" t="35063" r="31732" b="9594"/>
          <a:stretch/>
        </p:blipFill>
        <p:spPr>
          <a:xfrm>
            <a:off x="1573151" y="914400"/>
            <a:ext cx="9076178" cy="5742895"/>
          </a:xfrm>
        </p:spPr>
      </p:pic>
    </p:spTree>
    <p:extLst>
      <p:ext uri="{BB962C8B-B14F-4D97-AF65-F5344CB8AC3E}">
        <p14:creationId xmlns:p14="http://schemas.microsoft.com/office/powerpoint/2010/main" val="32615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формы…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t="21545" r="15372" b="32557"/>
          <a:stretch/>
        </p:blipFill>
        <p:spPr>
          <a:xfrm>
            <a:off x="102377" y="1028699"/>
            <a:ext cx="7899248" cy="31003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48138" r="46003" b="22248"/>
          <a:stretch/>
        </p:blipFill>
        <p:spPr>
          <a:xfrm>
            <a:off x="5635110" y="3443287"/>
            <a:ext cx="6191131" cy="30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Вывод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 r="7351"/>
          <a:stretch/>
        </p:blipFill>
        <p:spPr>
          <a:xfrm>
            <a:off x="907637" y="1246909"/>
            <a:ext cx="10407205" cy="5472545"/>
          </a:xfrm>
        </p:spPr>
      </p:pic>
    </p:spTree>
    <p:extLst>
      <p:ext uri="{BB962C8B-B14F-4D97-AF65-F5344CB8AC3E}">
        <p14:creationId xmlns:p14="http://schemas.microsoft.com/office/powerpoint/2010/main" val="22541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291" y="365760"/>
            <a:ext cx="8104909" cy="548640"/>
          </a:xfrm>
        </p:spPr>
        <p:txBody>
          <a:bodyPr/>
          <a:lstStyle/>
          <a:p>
            <a:r>
              <a:rPr lang="ru-RU" dirty="0"/>
              <a:t>Примерная рабочая программа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0858" y="914400"/>
            <a:ext cx="5212808" cy="3296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978959"/>
            <a:ext cx="7074293" cy="3167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036" y="3275377"/>
            <a:ext cx="5728845" cy="35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/>
        </p:nvSpPr>
        <p:spPr bwMode="auto">
          <a:xfrm>
            <a:off x="163830" y="-16143"/>
            <a:ext cx="123927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" tIns="45720" rIns="91440" bIns="49197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5498"/>
          <p:cNvGrpSpPr/>
          <p:nvPr/>
        </p:nvGrpSpPr>
        <p:grpSpPr>
          <a:xfrm>
            <a:off x="570225" y="1240506"/>
            <a:ext cx="12242718" cy="5719426"/>
            <a:chOff x="163830" y="171450"/>
            <a:chExt cx="11874410" cy="5494020"/>
          </a:xfrm>
        </p:grpSpPr>
        <p:sp>
          <p:nvSpPr>
            <p:cNvPr id="7" name="Shape 17734"/>
            <p:cNvSpPr/>
            <p:nvPr/>
          </p:nvSpPr>
          <p:spPr>
            <a:xfrm>
              <a:off x="8167839" y="195010"/>
              <a:ext cx="2721589" cy="2216672"/>
            </a:xfrm>
            <a:custGeom>
              <a:avLst/>
              <a:gdLst/>
              <a:ahLst/>
              <a:cxnLst/>
              <a:rect l="0" t="0" r="0" b="0"/>
              <a:pathLst>
                <a:path w="2882900" h="2062480">
                  <a:moveTo>
                    <a:pt x="0" y="0"/>
                  </a:moveTo>
                  <a:lnTo>
                    <a:pt x="2882900" y="0"/>
                  </a:lnTo>
                  <a:lnTo>
                    <a:pt x="2882900" y="2062480"/>
                  </a:lnTo>
                  <a:lnTo>
                    <a:pt x="0" y="206248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EBF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8" name="Rectangle 1101"/>
            <p:cNvSpPr/>
            <p:nvPr/>
          </p:nvSpPr>
          <p:spPr>
            <a:xfrm>
              <a:off x="8481213" y="265522"/>
              <a:ext cx="2448790" cy="2540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ЕНГ = мотивация  </a:t>
              </a:r>
              <a:endPara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15428"/>
            <p:cNvSpPr/>
            <p:nvPr/>
          </p:nvSpPr>
          <p:spPr>
            <a:xfrm>
              <a:off x="8481213" y="548406"/>
              <a:ext cx="2723369" cy="2540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требования ФГОС к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5427"/>
            <p:cNvSpPr/>
            <p:nvPr/>
          </p:nvSpPr>
          <p:spPr>
            <a:xfrm>
              <a:off x="8412734" y="548406"/>
              <a:ext cx="89995" cy="2540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(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03"/>
            <p:cNvSpPr/>
            <p:nvPr/>
          </p:nvSpPr>
          <p:spPr>
            <a:xfrm>
              <a:off x="8299718" y="778275"/>
              <a:ext cx="3586838" cy="2540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личностным результатам)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5430"/>
            <p:cNvSpPr/>
            <p:nvPr/>
          </p:nvSpPr>
          <p:spPr>
            <a:xfrm>
              <a:off x="9502522" y="1000379"/>
              <a:ext cx="75086" cy="3013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5429"/>
            <p:cNvSpPr/>
            <p:nvPr/>
          </p:nvSpPr>
          <p:spPr>
            <a:xfrm>
              <a:off x="9383141" y="1000379"/>
              <a:ext cx="157825" cy="3013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+</a:t>
              </a:r>
              <a:endParaRPr lang="ru-RU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105"/>
            <p:cNvSpPr/>
            <p:nvPr/>
          </p:nvSpPr>
          <p:spPr>
            <a:xfrm>
              <a:off x="8629847" y="1229256"/>
              <a:ext cx="3408393" cy="22221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компетенции</a:t>
              </a:r>
              <a:r>
                <a:rPr lang="ru-RU" sz="1600" b="1" dirty="0" smtClean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106"/>
            <p:cNvSpPr/>
            <p:nvPr/>
          </p:nvSpPr>
          <p:spPr>
            <a:xfrm>
              <a:off x="8556125" y="1499073"/>
              <a:ext cx="1961536" cy="4397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600" b="1" dirty="0" smtClean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(требования ФГОС к </a:t>
              </a:r>
              <a:r>
                <a:rPr lang="ru-RU" sz="1600" b="1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предметным и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107"/>
            <p:cNvSpPr/>
            <p:nvPr/>
          </p:nvSpPr>
          <p:spPr>
            <a:xfrm>
              <a:off x="8736373" y="1927810"/>
              <a:ext cx="2409578" cy="25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err="1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метапредметным</a:t>
              </a:r>
              <a:r>
                <a:rPr lang="ru-RU" sz="1600" b="1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108"/>
            <p:cNvSpPr/>
            <p:nvPr/>
          </p:nvSpPr>
          <p:spPr>
            <a:xfrm>
              <a:off x="8919616" y="2157659"/>
              <a:ext cx="1742070" cy="2540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результатам)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Shape 1113"/>
            <p:cNvSpPr/>
            <p:nvPr/>
          </p:nvSpPr>
          <p:spPr>
            <a:xfrm>
              <a:off x="2211070" y="171450"/>
              <a:ext cx="5608320" cy="1564640"/>
            </a:xfrm>
            <a:custGeom>
              <a:avLst/>
              <a:gdLst/>
              <a:ahLst/>
              <a:cxnLst/>
              <a:rect l="0" t="0" r="0" b="0"/>
              <a:pathLst>
                <a:path w="5608320" h="1564640">
                  <a:moveTo>
                    <a:pt x="4826000" y="0"/>
                  </a:moveTo>
                  <a:lnTo>
                    <a:pt x="5608320" y="782320"/>
                  </a:lnTo>
                  <a:lnTo>
                    <a:pt x="4826000" y="1564640"/>
                  </a:lnTo>
                  <a:lnTo>
                    <a:pt x="4826000" y="1369060"/>
                  </a:lnTo>
                  <a:lnTo>
                    <a:pt x="0" y="1369060"/>
                  </a:lnTo>
                  <a:lnTo>
                    <a:pt x="0" y="195580"/>
                  </a:lnTo>
                  <a:lnTo>
                    <a:pt x="4826000" y="195580"/>
                  </a:lnTo>
                  <a:lnTo>
                    <a:pt x="48260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DD0E9">
                <a:alpha val="9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114"/>
            <p:cNvSpPr/>
            <p:nvPr/>
          </p:nvSpPr>
          <p:spPr>
            <a:xfrm>
              <a:off x="2211070" y="171450"/>
              <a:ext cx="5608320" cy="1564640"/>
            </a:xfrm>
            <a:custGeom>
              <a:avLst/>
              <a:gdLst/>
              <a:ahLst/>
              <a:cxnLst/>
              <a:rect l="0" t="0" r="0" b="0"/>
              <a:pathLst>
                <a:path w="5608320" h="1564640">
                  <a:moveTo>
                    <a:pt x="0" y="195580"/>
                  </a:moveTo>
                  <a:lnTo>
                    <a:pt x="4826000" y="195580"/>
                  </a:lnTo>
                  <a:lnTo>
                    <a:pt x="4826000" y="0"/>
                  </a:lnTo>
                  <a:lnTo>
                    <a:pt x="5608320" y="782320"/>
                  </a:lnTo>
                  <a:lnTo>
                    <a:pt x="4826000" y="1564640"/>
                  </a:lnTo>
                  <a:lnTo>
                    <a:pt x="4826000" y="1369060"/>
                  </a:lnTo>
                  <a:lnTo>
                    <a:pt x="0" y="136906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Rectangle 1115"/>
            <p:cNvSpPr/>
            <p:nvPr/>
          </p:nvSpPr>
          <p:spPr>
            <a:xfrm>
              <a:off x="2216785" y="388158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116"/>
            <p:cNvSpPr/>
            <p:nvPr/>
          </p:nvSpPr>
          <p:spPr>
            <a:xfrm>
              <a:off x="2331085" y="388158"/>
              <a:ext cx="5752603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распознавать/описывать/объяснять/использовать явления и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117"/>
            <p:cNvSpPr/>
            <p:nvPr/>
          </p:nvSpPr>
          <p:spPr>
            <a:xfrm>
              <a:off x="2331085" y="548179"/>
              <a:ext cx="5999076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процессы (биологические, физические, химические) в учебных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118"/>
            <p:cNvSpPr/>
            <p:nvPr/>
          </p:nvSpPr>
          <p:spPr>
            <a:xfrm>
              <a:off x="2331085" y="705659"/>
              <a:ext cx="3153685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ситуациях и окружающем мире…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119"/>
            <p:cNvSpPr/>
            <p:nvPr/>
          </p:nvSpPr>
          <p:spPr>
            <a:xfrm>
              <a:off x="2216785" y="888539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120"/>
            <p:cNvSpPr/>
            <p:nvPr/>
          </p:nvSpPr>
          <p:spPr>
            <a:xfrm>
              <a:off x="2331085" y="888539"/>
              <a:ext cx="5925093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владение основами методов научного познания (наблюдение,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1121"/>
            <p:cNvSpPr/>
            <p:nvPr/>
          </p:nvSpPr>
          <p:spPr>
            <a:xfrm>
              <a:off x="2331085" y="1046019"/>
              <a:ext cx="4169375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измерения, эксперимент, моделирование)…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1122"/>
            <p:cNvSpPr/>
            <p:nvPr/>
          </p:nvSpPr>
          <p:spPr>
            <a:xfrm>
              <a:off x="2216785" y="1231693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1123"/>
            <p:cNvSpPr/>
            <p:nvPr/>
          </p:nvSpPr>
          <p:spPr>
            <a:xfrm>
              <a:off x="2331085" y="1231693"/>
              <a:ext cx="5928540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поиск, преобразование, представление информации научного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1124"/>
            <p:cNvSpPr/>
            <p:nvPr/>
          </p:nvSpPr>
          <p:spPr>
            <a:xfrm>
              <a:off x="2331085" y="1389173"/>
              <a:ext cx="133736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содержания…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Shape 1125"/>
            <p:cNvSpPr/>
            <p:nvPr/>
          </p:nvSpPr>
          <p:spPr>
            <a:xfrm>
              <a:off x="267964" y="218402"/>
              <a:ext cx="1849120" cy="1463040"/>
            </a:xfrm>
            <a:custGeom>
              <a:avLst/>
              <a:gdLst/>
              <a:ahLst/>
              <a:cxnLst/>
              <a:rect l="0" t="0" r="0" b="0"/>
              <a:pathLst>
                <a:path w="1849120" h="1463040">
                  <a:moveTo>
                    <a:pt x="243840" y="0"/>
                  </a:moveTo>
                  <a:lnTo>
                    <a:pt x="1605280" y="0"/>
                  </a:lnTo>
                  <a:cubicBezTo>
                    <a:pt x="1739900" y="0"/>
                    <a:pt x="1849120" y="109220"/>
                    <a:pt x="1849120" y="243840"/>
                  </a:cubicBezTo>
                  <a:lnTo>
                    <a:pt x="1849120" y="1219200"/>
                  </a:lnTo>
                  <a:cubicBezTo>
                    <a:pt x="1849120" y="1353820"/>
                    <a:pt x="1739900" y="1463040"/>
                    <a:pt x="1605280" y="1463040"/>
                  </a:cubicBezTo>
                  <a:lnTo>
                    <a:pt x="243840" y="1463040"/>
                  </a:lnTo>
                  <a:cubicBezTo>
                    <a:pt x="109169" y="1463040"/>
                    <a:pt x="0" y="1353820"/>
                    <a:pt x="0" y="1219200"/>
                  </a:cubicBezTo>
                  <a:lnTo>
                    <a:pt x="0" y="243840"/>
                  </a:lnTo>
                  <a:cubicBezTo>
                    <a:pt x="0" y="109220"/>
                    <a:pt x="109169" y="0"/>
                    <a:pt x="24384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1719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31" name="Shape 1126"/>
            <p:cNvSpPr/>
            <p:nvPr/>
          </p:nvSpPr>
          <p:spPr>
            <a:xfrm>
              <a:off x="252730" y="189230"/>
              <a:ext cx="1849120" cy="1463040"/>
            </a:xfrm>
            <a:custGeom>
              <a:avLst/>
              <a:gdLst/>
              <a:ahLst/>
              <a:cxnLst/>
              <a:rect l="0" t="0" r="0" b="0"/>
              <a:pathLst>
                <a:path w="1849120" h="1463040">
                  <a:moveTo>
                    <a:pt x="0" y="243840"/>
                  </a:moveTo>
                  <a:cubicBezTo>
                    <a:pt x="0" y="109220"/>
                    <a:pt x="109169" y="0"/>
                    <a:pt x="243840" y="0"/>
                  </a:cubicBezTo>
                  <a:lnTo>
                    <a:pt x="1605280" y="0"/>
                  </a:lnTo>
                  <a:cubicBezTo>
                    <a:pt x="1739900" y="0"/>
                    <a:pt x="1849120" y="109220"/>
                    <a:pt x="1849120" y="243840"/>
                  </a:cubicBezTo>
                  <a:lnTo>
                    <a:pt x="1849120" y="1219200"/>
                  </a:lnTo>
                  <a:cubicBezTo>
                    <a:pt x="1849120" y="1353820"/>
                    <a:pt x="1739900" y="1463040"/>
                    <a:pt x="1605280" y="1463040"/>
                  </a:cubicBezTo>
                  <a:lnTo>
                    <a:pt x="243840" y="1463040"/>
                  </a:lnTo>
                  <a:cubicBezTo>
                    <a:pt x="109169" y="1463040"/>
                    <a:pt x="0" y="1353820"/>
                    <a:pt x="0" y="121920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Rectangle 1127"/>
            <p:cNvSpPr/>
            <p:nvPr/>
          </p:nvSpPr>
          <p:spPr>
            <a:xfrm>
              <a:off x="475586" y="492802"/>
              <a:ext cx="1933851" cy="1909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Биология, физика, 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1128"/>
            <p:cNvSpPr/>
            <p:nvPr/>
          </p:nvSpPr>
          <p:spPr>
            <a:xfrm>
              <a:off x="939483" y="667939"/>
              <a:ext cx="627940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химия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1129"/>
            <p:cNvSpPr/>
            <p:nvPr/>
          </p:nvSpPr>
          <p:spPr>
            <a:xfrm>
              <a:off x="737127" y="856280"/>
              <a:ext cx="67498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(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1130"/>
            <p:cNvSpPr/>
            <p:nvPr/>
          </p:nvSpPr>
          <p:spPr>
            <a:xfrm>
              <a:off x="785290" y="840786"/>
              <a:ext cx="1396953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требования к 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1131"/>
            <p:cNvSpPr/>
            <p:nvPr/>
          </p:nvSpPr>
          <p:spPr>
            <a:xfrm>
              <a:off x="540423" y="1028640"/>
              <a:ext cx="1336551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предметным</a:t>
              </a:r>
              <a:r>
                <a:rPr lang="ru-RU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1132"/>
            <p:cNvSpPr/>
            <p:nvPr/>
          </p:nvSpPr>
          <p:spPr>
            <a:xfrm>
              <a:off x="700910" y="1291675"/>
              <a:ext cx="1303918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результатам)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Shape 1133"/>
            <p:cNvSpPr/>
            <p:nvPr/>
          </p:nvSpPr>
          <p:spPr>
            <a:xfrm>
              <a:off x="2259330" y="1786890"/>
              <a:ext cx="5603240" cy="1625600"/>
            </a:xfrm>
            <a:custGeom>
              <a:avLst/>
              <a:gdLst/>
              <a:ahLst/>
              <a:cxnLst/>
              <a:rect l="0" t="0" r="0" b="0"/>
              <a:pathLst>
                <a:path w="5603240" h="1625600">
                  <a:moveTo>
                    <a:pt x="4790440" y="0"/>
                  </a:moveTo>
                  <a:lnTo>
                    <a:pt x="5603240" y="812800"/>
                  </a:lnTo>
                  <a:lnTo>
                    <a:pt x="4790440" y="1625600"/>
                  </a:lnTo>
                  <a:lnTo>
                    <a:pt x="4790440" y="1422400"/>
                  </a:lnTo>
                  <a:lnTo>
                    <a:pt x="0" y="1422400"/>
                  </a:lnTo>
                  <a:lnTo>
                    <a:pt x="0" y="203200"/>
                  </a:lnTo>
                  <a:lnTo>
                    <a:pt x="4790440" y="203200"/>
                  </a:lnTo>
                  <a:lnTo>
                    <a:pt x="47904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DD0E9">
                <a:alpha val="9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134"/>
            <p:cNvSpPr/>
            <p:nvPr/>
          </p:nvSpPr>
          <p:spPr>
            <a:xfrm>
              <a:off x="2259330" y="1786890"/>
              <a:ext cx="5603240" cy="1625600"/>
            </a:xfrm>
            <a:custGeom>
              <a:avLst/>
              <a:gdLst/>
              <a:ahLst/>
              <a:cxnLst/>
              <a:rect l="0" t="0" r="0" b="0"/>
              <a:pathLst>
                <a:path w="5603240" h="1625600">
                  <a:moveTo>
                    <a:pt x="0" y="203200"/>
                  </a:moveTo>
                  <a:lnTo>
                    <a:pt x="4790440" y="203200"/>
                  </a:lnTo>
                  <a:lnTo>
                    <a:pt x="4790440" y="0"/>
                  </a:lnTo>
                  <a:lnTo>
                    <a:pt x="5603240" y="812800"/>
                  </a:lnTo>
                  <a:lnTo>
                    <a:pt x="4790440" y="1625600"/>
                  </a:lnTo>
                  <a:lnTo>
                    <a:pt x="4790440" y="1422400"/>
                  </a:lnTo>
                  <a:lnTo>
                    <a:pt x="0" y="142240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Rectangle 1135"/>
            <p:cNvSpPr/>
            <p:nvPr/>
          </p:nvSpPr>
          <p:spPr>
            <a:xfrm>
              <a:off x="2266061" y="2011473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1136"/>
            <p:cNvSpPr/>
            <p:nvPr/>
          </p:nvSpPr>
          <p:spPr>
            <a:xfrm>
              <a:off x="2380361" y="2011473"/>
              <a:ext cx="5701118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базовые логические действия (классификация, обобщение,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137"/>
            <p:cNvSpPr/>
            <p:nvPr/>
          </p:nvSpPr>
          <p:spPr>
            <a:xfrm>
              <a:off x="2380361" y="2171620"/>
              <a:ext cx="2000165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сравнение, причинно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1138"/>
            <p:cNvSpPr/>
            <p:nvPr/>
          </p:nvSpPr>
          <p:spPr>
            <a:xfrm>
              <a:off x="3884295" y="2144649"/>
              <a:ext cx="67498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1139"/>
            <p:cNvSpPr/>
            <p:nvPr/>
          </p:nvSpPr>
          <p:spPr>
            <a:xfrm>
              <a:off x="3935095" y="2171620"/>
              <a:ext cx="296518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следственные связи, анализ…)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1140"/>
            <p:cNvSpPr/>
            <p:nvPr/>
          </p:nvSpPr>
          <p:spPr>
            <a:xfrm>
              <a:off x="2266061" y="2354373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•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1141"/>
            <p:cNvSpPr/>
            <p:nvPr/>
          </p:nvSpPr>
          <p:spPr>
            <a:xfrm>
              <a:off x="2380361" y="2354373"/>
              <a:ext cx="5762331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базовые исследовательские действия (выдвижение гипотез,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142"/>
            <p:cNvSpPr/>
            <p:nvPr/>
          </p:nvSpPr>
          <p:spPr>
            <a:xfrm>
              <a:off x="2380361" y="2511622"/>
              <a:ext cx="6128567" cy="1909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планирование опыта, формулирование выводов по результатам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143"/>
            <p:cNvSpPr/>
            <p:nvPr/>
          </p:nvSpPr>
          <p:spPr>
            <a:xfrm>
              <a:off x="2380361" y="2669714"/>
              <a:ext cx="1594173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исследования…)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1144"/>
            <p:cNvSpPr/>
            <p:nvPr/>
          </p:nvSpPr>
          <p:spPr>
            <a:xfrm>
              <a:off x="2266061" y="2855134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1145"/>
            <p:cNvSpPr/>
            <p:nvPr/>
          </p:nvSpPr>
          <p:spPr>
            <a:xfrm>
              <a:off x="2380361" y="2855134"/>
              <a:ext cx="6137515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Работа с информацией (поиск и отбор, анализ и интерпретация,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1146"/>
            <p:cNvSpPr/>
            <p:nvPr/>
          </p:nvSpPr>
          <p:spPr>
            <a:xfrm>
              <a:off x="2380361" y="3012614"/>
              <a:ext cx="363386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оценка надежности, представление…)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Shape 1147"/>
            <p:cNvSpPr/>
            <p:nvPr/>
          </p:nvSpPr>
          <p:spPr>
            <a:xfrm>
              <a:off x="181608" y="1901129"/>
              <a:ext cx="1965960" cy="1524000"/>
            </a:xfrm>
            <a:custGeom>
              <a:avLst/>
              <a:gdLst/>
              <a:ahLst/>
              <a:cxnLst/>
              <a:rect l="0" t="0" r="0" b="0"/>
              <a:pathLst>
                <a:path w="1965960" h="1524000">
                  <a:moveTo>
                    <a:pt x="254000" y="0"/>
                  </a:moveTo>
                  <a:lnTo>
                    <a:pt x="1711960" y="0"/>
                  </a:lnTo>
                  <a:cubicBezTo>
                    <a:pt x="1852295" y="0"/>
                    <a:pt x="1965960" y="113665"/>
                    <a:pt x="1965960" y="254000"/>
                  </a:cubicBezTo>
                  <a:lnTo>
                    <a:pt x="1965960" y="1270000"/>
                  </a:lnTo>
                  <a:cubicBezTo>
                    <a:pt x="1965960" y="1410335"/>
                    <a:pt x="1852295" y="1524000"/>
                    <a:pt x="1711960" y="1524000"/>
                  </a:cubicBezTo>
                  <a:lnTo>
                    <a:pt x="254000" y="1524000"/>
                  </a:lnTo>
                  <a:cubicBezTo>
                    <a:pt x="113716" y="1524000"/>
                    <a:pt x="0" y="1410335"/>
                    <a:pt x="0" y="1270000"/>
                  </a:cubicBezTo>
                  <a:lnTo>
                    <a:pt x="0" y="254000"/>
                  </a:lnTo>
                  <a:cubicBezTo>
                    <a:pt x="0" y="113665"/>
                    <a:pt x="113716" y="0"/>
                    <a:pt x="2540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DAFD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1148"/>
            <p:cNvSpPr/>
            <p:nvPr/>
          </p:nvSpPr>
          <p:spPr>
            <a:xfrm>
              <a:off x="163830" y="1885950"/>
              <a:ext cx="1965960" cy="1524000"/>
            </a:xfrm>
            <a:custGeom>
              <a:avLst/>
              <a:gdLst/>
              <a:ahLst/>
              <a:cxnLst/>
              <a:rect l="0" t="0" r="0" b="0"/>
              <a:pathLst>
                <a:path w="1965960" h="1524000">
                  <a:moveTo>
                    <a:pt x="0" y="254000"/>
                  </a:moveTo>
                  <a:cubicBezTo>
                    <a:pt x="0" y="113665"/>
                    <a:pt x="113716" y="0"/>
                    <a:pt x="254000" y="0"/>
                  </a:cubicBezTo>
                  <a:lnTo>
                    <a:pt x="1711960" y="0"/>
                  </a:lnTo>
                  <a:cubicBezTo>
                    <a:pt x="1852295" y="0"/>
                    <a:pt x="1965960" y="113665"/>
                    <a:pt x="1965960" y="254000"/>
                  </a:cubicBezTo>
                  <a:lnTo>
                    <a:pt x="1965960" y="1270000"/>
                  </a:lnTo>
                  <a:cubicBezTo>
                    <a:pt x="1965960" y="1410335"/>
                    <a:pt x="1852295" y="1524000"/>
                    <a:pt x="1711960" y="1524000"/>
                  </a:cubicBezTo>
                  <a:lnTo>
                    <a:pt x="254000" y="1524000"/>
                  </a:lnTo>
                  <a:cubicBezTo>
                    <a:pt x="113716" y="1524000"/>
                    <a:pt x="0" y="1410335"/>
                    <a:pt x="0" y="127000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Rectangle 1149"/>
            <p:cNvSpPr/>
            <p:nvPr/>
          </p:nvSpPr>
          <p:spPr>
            <a:xfrm>
              <a:off x="506413" y="2205783"/>
              <a:ext cx="1700586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Познавательные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1150"/>
            <p:cNvSpPr/>
            <p:nvPr/>
          </p:nvSpPr>
          <p:spPr>
            <a:xfrm>
              <a:off x="1001713" y="2426890"/>
              <a:ext cx="441463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УУД 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5432"/>
            <p:cNvSpPr/>
            <p:nvPr/>
          </p:nvSpPr>
          <p:spPr>
            <a:xfrm>
              <a:off x="628809" y="2614136"/>
              <a:ext cx="67496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(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5433"/>
            <p:cNvSpPr/>
            <p:nvPr/>
          </p:nvSpPr>
          <p:spPr>
            <a:xfrm>
              <a:off x="667162" y="2644193"/>
              <a:ext cx="1396953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требования к 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152"/>
            <p:cNvSpPr/>
            <p:nvPr/>
          </p:nvSpPr>
          <p:spPr>
            <a:xfrm>
              <a:off x="397055" y="2827233"/>
              <a:ext cx="1802540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метапредметным</a:t>
              </a:r>
              <a:r>
                <a:rPr lang="ru-RU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153"/>
            <p:cNvSpPr/>
            <p:nvPr/>
          </p:nvSpPr>
          <p:spPr>
            <a:xfrm>
              <a:off x="684162" y="3086004"/>
              <a:ext cx="1303918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результатам)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Shape 1154"/>
            <p:cNvSpPr/>
            <p:nvPr/>
          </p:nvSpPr>
          <p:spPr>
            <a:xfrm>
              <a:off x="2213610" y="3453130"/>
              <a:ext cx="5537200" cy="1833880"/>
            </a:xfrm>
            <a:custGeom>
              <a:avLst/>
              <a:gdLst/>
              <a:ahLst/>
              <a:cxnLst/>
              <a:rect l="0" t="0" r="0" b="0"/>
              <a:pathLst>
                <a:path w="5537200" h="1833880">
                  <a:moveTo>
                    <a:pt x="4620260" y="0"/>
                  </a:moveTo>
                  <a:lnTo>
                    <a:pt x="5537200" y="916940"/>
                  </a:lnTo>
                  <a:lnTo>
                    <a:pt x="4620260" y="1833880"/>
                  </a:lnTo>
                  <a:lnTo>
                    <a:pt x="4620260" y="1604645"/>
                  </a:lnTo>
                  <a:lnTo>
                    <a:pt x="0" y="1604645"/>
                  </a:lnTo>
                  <a:lnTo>
                    <a:pt x="0" y="229235"/>
                  </a:lnTo>
                  <a:lnTo>
                    <a:pt x="4620260" y="229235"/>
                  </a:lnTo>
                  <a:lnTo>
                    <a:pt x="46202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DD0E9">
                <a:alpha val="90196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1155"/>
            <p:cNvSpPr/>
            <p:nvPr/>
          </p:nvSpPr>
          <p:spPr>
            <a:xfrm>
              <a:off x="2224725" y="3425130"/>
              <a:ext cx="5537200" cy="1833880"/>
            </a:xfrm>
            <a:custGeom>
              <a:avLst/>
              <a:gdLst/>
              <a:ahLst/>
              <a:cxnLst/>
              <a:rect l="0" t="0" r="0" b="0"/>
              <a:pathLst>
                <a:path w="5537200" h="1833880">
                  <a:moveTo>
                    <a:pt x="0" y="229235"/>
                  </a:moveTo>
                  <a:lnTo>
                    <a:pt x="4620260" y="229235"/>
                  </a:lnTo>
                  <a:lnTo>
                    <a:pt x="4620260" y="0"/>
                  </a:lnTo>
                  <a:lnTo>
                    <a:pt x="5537200" y="916940"/>
                  </a:lnTo>
                  <a:lnTo>
                    <a:pt x="4620260" y="1833880"/>
                  </a:lnTo>
                  <a:lnTo>
                    <a:pt x="4620260" y="1604645"/>
                  </a:lnTo>
                  <a:lnTo>
                    <a:pt x="0" y="1604645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62" name="Rectangle 1156"/>
            <p:cNvSpPr/>
            <p:nvPr/>
          </p:nvSpPr>
          <p:spPr>
            <a:xfrm>
              <a:off x="2219325" y="3704129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157"/>
            <p:cNvSpPr/>
            <p:nvPr/>
          </p:nvSpPr>
          <p:spPr>
            <a:xfrm>
              <a:off x="2333625" y="3704129"/>
              <a:ext cx="5783411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ценности научного познания (современная система научных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1158"/>
            <p:cNvSpPr/>
            <p:nvPr/>
          </p:nvSpPr>
          <p:spPr>
            <a:xfrm>
              <a:off x="2333625" y="3864149"/>
              <a:ext cx="629622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представлений об основных закономерностях развития человека,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1159"/>
            <p:cNvSpPr/>
            <p:nvPr/>
          </p:nvSpPr>
          <p:spPr>
            <a:xfrm>
              <a:off x="2333625" y="4021629"/>
              <a:ext cx="5249926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природы и общества, овладение основными навыками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1160"/>
            <p:cNvSpPr/>
            <p:nvPr/>
          </p:nvSpPr>
          <p:spPr>
            <a:xfrm>
              <a:off x="2333625" y="4178878"/>
              <a:ext cx="3231752" cy="1909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исследовательской деятельности)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1161"/>
            <p:cNvSpPr/>
            <p:nvPr/>
          </p:nvSpPr>
          <p:spPr>
            <a:xfrm>
              <a:off x="2219325" y="4362306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1162"/>
            <p:cNvSpPr/>
            <p:nvPr/>
          </p:nvSpPr>
          <p:spPr>
            <a:xfrm>
              <a:off x="2333625" y="4362306"/>
              <a:ext cx="2492706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экологическое воспитание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1163"/>
            <p:cNvSpPr/>
            <p:nvPr/>
          </p:nvSpPr>
          <p:spPr>
            <a:xfrm>
              <a:off x="2219325" y="4547727"/>
              <a:ext cx="7094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1164"/>
            <p:cNvSpPr/>
            <p:nvPr/>
          </p:nvSpPr>
          <p:spPr>
            <a:xfrm>
              <a:off x="2333625" y="4547727"/>
              <a:ext cx="512912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личностные результаты, обеспечивающие адаптацию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1165"/>
            <p:cNvSpPr/>
            <p:nvPr/>
          </p:nvSpPr>
          <p:spPr>
            <a:xfrm>
              <a:off x="2333625" y="4705206"/>
              <a:ext cx="5390999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обучающегося к изменяющимся условиям социальной и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1166"/>
            <p:cNvSpPr/>
            <p:nvPr/>
          </p:nvSpPr>
          <p:spPr>
            <a:xfrm>
              <a:off x="2333625" y="4862686"/>
              <a:ext cx="1654980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1B328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природной среды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Shape 1167"/>
            <p:cNvSpPr/>
            <p:nvPr/>
          </p:nvSpPr>
          <p:spPr>
            <a:xfrm>
              <a:off x="224789" y="3642594"/>
              <a:ext cx="1879600" cy="1490980"/>
            </a:xfrm>
            <a:custGeom>
              <a:avLst/>
              <a:gdLst/>
              <a:ahLst/>
              <a:cxnLst/>
              <a:rect l="0" t="0" r="0" b="0"/>
              <a:pathLst>
                <a:path w="1879600" h="1490980">
                  <a:moveTo>
                    <a:pt x="248501" y="0"/>
                  </a:moveTo>
                  <a:lnTo>
                    <a:pt x="1631061" y="0"/>
                  </a:lnTo>
                  <a:cubicBezTo>
                    <a:pt x="1768348" y="0"/>
                    <a:pt x="1879600" y="111252"/>
                    <a:pt x="1879600" y="248539"/>
                  </a:cubicBezTo>
                  <a:lnTo>
                    <a:pt x="1879600" y="1242479"/>
                  </a:lnTo>
                  <a:cubicBezTo>
                    <a:pt x="1879600" y="1379715"/>
                    <a:pt x="1768348" y="1490980"/>
                    <a:pt x="1631061" y="1490980"/>
                  </a:cubicBezTo>
                  <a:lnTo>
                    <a:pt x="248501" y="1490980"/>
                  </a:lnTo>
                  <a:cubicBezTo>
                    <a:pt x="111252" y="1490980"/>
                    <a:pt x="0" y="1379715"/>
                    <a:pt x="0" y="1242479"/>
                  </a:cubicBezTo>
                  <a:lnTo>
                    <a:pt x="0" y="248539"/>
                  </a:lnTo>
                  <a:cubicBezTo>
                    <a:pt x="0" y="111252"/>
                    <a:pt x="111252" y="0"/>
                    <a:pt x="2485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DAFD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1168"/>
            <p:cNvSpPr/>
            <p:nvPr/>
          </p:nvSpPr>
          <p:spPr>
            <a:xfrm>
              <a:off x="224790" y="3656330"/>
              <a:ext cx="1879600" cy="1490980"/>
            </a:xfrm>
            <a:custGeom>
              <a:avLst/>
              <a:gdLst/>
              <a:ahLst/>
              <a:cxnLst/>
              <a:rect l="0" t="0" r="0" b="0"/>
              <a:pathLst>
                <a:path w="1879600" h="1490980">
                  <a:moveTo>
                    <a:pt x="0" y="248539"/>
                  </a:moveTo>
                  <a:cubicBezTo>
                    <a:pt x="0" y="111252"/>
                    <a:pt x="111252" y="0"/>
                    <a:pt x="248501" y="0"/>
                  </a:cubicBezTo>
                  <a:lnTo>
                    <a:pt x="1631061" y="0"/>
                  </a:lnTo>
                  <a:cubicBezTo>
                    <a:pt x="1768348" y="0"/>
                    <a:pt x="1879600" y="111252"/>
                    <a:pt x="1879600" y="248539"/>
                  </a:cubicBezTo>
                  <a:lnTo>
                    <a:pt x="1879600" y="1242479"/>
                  </a:lnTo>
                  <a:cubicBezTo>
                    <a:pt x="1879600" y="1379715"/>
                    <a:pt x="1768348" y="1490980"/>
                    <a:pt x="1631061" y="1490980"/>
                  </a:cubicBezTo>
                  <a:lnTo>
                    <a:pt x="248501" y="1490980"/>
                  </a:lnTo>
                  <a:cubicBezTo>
                    <a:pt x="111252" y="1490980"/>
                    <a:pt x="0" y="1379715"/>
                    <a:pt x="0" y="1242479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Rectangle 1169"/>
            <p:cNvSpPr/>
            <p:nvPr/>
          </p:nvSpPr>
          <p:spPr>
            <a:xfrm>
              <a:off x="735013" y="3833437"/>
              <a:ext cx="1194718" cy="1909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Готовность 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1170"/>
            <p:cNvSpPr/>
            <p:nvPr/>
          </p:nvSpPr>
          <p:spPr>
            <a:xfrm>
              <a:off x="643573" y="3993943"/>
              <a:ext cx="1437694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обучающихся</a:t>
              </a:r>
              <a:r>
                <a:rPr lang="ru-RU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1171"/>
            <p:cNvSpPr/>
            <p:nvPr/>
          </p:nvSpPr>
          <p:spPr>
            <a:xfrm>
              <a:off x="427673" y="4151550"/>
              <a:ext cx="2012124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руководствоваться</a:t>
              </a:r>
              <a:r>
                <a:rPr lang="ru-RU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172"/>
            <p:cNvSpPr/>
            <p:nvPr/>
          </p:nvSpPr>
          <p:spPr>
            <a:xfrm>
              <a:off x="389573" y="4309030"/>
              <a:ext cx="2053473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системой ценностей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5434"/>
            <p:cNvSpPr/>
            <p:nvPr/>
          </p:nvSpPr>
          <p:spPr>
            <a:xfrm>
              <a:off x="633413" y="4527406"/>
              <a:ext cx="67496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(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5435"/>
            <p:cNvSpPr/>
            <p:nvPr/>
          </p:nvSpPr>
          <p:spPr>
            <a:xfrm>
              <a:off x="684162" y="4527406"/>
              <a:ext cx="1396953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требования к 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174"/>
            <p:cNvSpPr/>
            <p:nvPr/>
          </p:nvSpPr>
          <p:spPr>
            <a:xfrm>
              <a:off x="582680" y="4669370"/>
              <a:ext cx="1320040" cy="1909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личностным </a:t>
              </a:r>
              <a:endParaRPr lang="ru-RU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175"/>
            <p:cNvSpPr/>
            <p:nvPr/>
          </p:nvSpPr>
          <p:spPr>
            <a:xfrm>
              <a:off x="730680" y="4900968"/>
              <a:ext cx="1303918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результатам)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Shape 1176"/>
            <p:cNvSpPr/>
            <p:nvPr/>
          </p:nvSpPr>
          <p:spPr>
            <a:xfrm>
              <a:off x="7839222" y="2568931"/>
              <a:ext cx="3251750" cy="3082615"/>
            </a:xfrm>
            <a:custGeom>
              <a:avLst/>
              <a:gdLst/>
              <a:ahLst/>
              <a:cxnLst/>
              <a:rect l="0" t="0" r="0" b="0"/>
              <a:pathLst>
                <a:path w="3271521" h="3271520">
                  <a:moveTo>
                    <a:pt x="1635761" y="0"/>
                  </a:moveTo>
                  <a:cubicBezTo>
                    <a:pt x="2539112" y="0"/>
                    <a:pt x="3271521" y="732409"/>
                    <a:pt x="3271521" y="1635760"/>
                  </a:cubicBezTo>
                  <a:cubicBezTo>
                    <a:pt x="3271521" y="2539162"/>
                    <a:pt x="2539112" y="3271520"/>
                    <a:pt x="1635761" y="3271520"/>
                  </a:cubicBezTo>
                  <a:cubicBezTo>
                    <a:pt x="732410" y="3271520"/>
                    <a:pt x="0" y="2539162"/>
                    <a:pt x="0" y="1635760"/>
                  </a:cubicBezTo>
                  <a:cubicBezTo>
                    <a:pt x="0" y="732409"/>
                    <a:pt x="732410" y="0"/>
                    <a:pt x="163576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F528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1177"/>
            <p:cNvSpPr/>
            <p:nvPr/>
          </p:nvSpPr>
          <p:spPr>
            <a:xfrm>
              <a:off x="7837170" y="2393950"/>
              <a:ext cx="3271521" cy="3271520"/>
            </a:xfrm>
            <a:custGeom>
              <a:avLst/>
              <a:gdLst/>
              <a:ahLst/>
              <a:cxnLst/>
              <a:rect l="0" t="0" r="0" b="0"/>
              <a:pathLst>
                <a:path w="3271521" h="3271520">
                  <a:moveTo>
                    <a:pt x="0" y="1635760"/>
                  </a:moveTo>
                  <a:cubicBezTo>
                    <a:pt x="0" y="732409"/>
                    <a:pt x="732410" y="0"/>
                    <a:pt x="1635761" y="0"/>
                  </a:cubicBezTo>
                  <a:cubicBezTo>
                    <a:pt x="2539112" y="0"/>
                    <a:pt x="3271521" y="732409"/>
                    <a:pt x="3271521" y="1635760"/>
                  </a:cubicBezTo>
                  <a:cubicBezTo>
                    <a:pt x="3271521" y="2539162"/>
                    <a:pt x="2539112" y="3271520"/>
                    <a:pt x="1635761" y="3271520"/>
                  </a:cubicBezTo>
                  <a:cubicBezTo>
                    <a:pt x="732410" y="3271520"/>
                    <a:pt x="0" y="2539162"/>
                    <a:pt x="0" y="163576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1178"/>
            <p:cNvSpPr/>
            <p:nvPr/>
          </p:nvSpPr>
          <p:spPr>
            <a:xfrm>
              <a:off x="8708390" y="3407410"/>
              <a:ext cx="1597660" cy="1531620"/>
            </a:xfrm>
            <a:custGeom>
              <a:avLst/>
              <a:gdLst/>
              <a:ahLst/>
              <a:cxnLst/>
              <a:rect l="0" t="0" r="0" b="0"/>
              <a:pathLst>
                <a:path w="1597660" h="1531620">
                  <a:moveTo>
                    <a:pt x="798830" y="0"/>
                  </a:moveTo>
                  <a:cubicBezTo>
                    <a:pt x="1240028" y="0"/>
                    <a:pt x="1597660" y="342900"/>
                    <a:pt x="1597660" y="765810"/>
                  </a:cubicBezTo>
                  <a:cubicBezTo>
                    <a:pt x="1597660" y="1188759"/>
                    <a:pt x="1240028" y="1531620"/>
                    <a:pt x="798830" y="1531620"/>
                  </a:cubicBezTo>
                  <a:cubicBezTo>
                    <a:pt x="357632" y="1531620"/>
                    <a:pt x="0" y="1188759"/>
                    <a:pt x="0" y="765810"/>
                  </a:cubicBezTo>
                  <a:cubicBezTo>
                    <a:pt x="0" y="342900"/>
                    <a:pt x="357632" y="0"/>
                    <a:pt x="79883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8C2E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1179"/>
            <p:cNvSpPr/>
            <p:nvPr/>
          </p:nvSpPr>
          <p:spPr>
            <a:xfrm>
              <a:off x="8708390" y="3407410"/>
              <a:ext cx="1597660" cy="1531620"/>
            </a:xfrm>
            <a:custGeom>
              <a:avLst/>
              <a:gdLst/>
              <a:ahLst/>
              <a:cxnLst/>
              <a:rect l="0" t="0" r="0" b="0"/>
              <a:pathLst>
                <a:path w="1597660" h="1531620">
                  <a:moveTo>
                    <a:pt x="0" y="765810"/>
                  </a:moveTo>
                  <a:cubicBezTo>
                    <a:pt x="0" y="342900"/>
                    <a:pt x="357632" y="0"/>
                    <a:pt x="798830" y="0"/>
                  </a:cubicBezTo>
                  <a:cubicBezTo>
                    <a:pt x="1240028" y="0"/>
                    <a:pt x="1597660" y="342900"/>
                    <a:pt x="1597660" y="765810"/>
                  </a:cubicBezTo>
                  <a:cubicBezTo>
                    <a:pt x="1597660" y="1188759"/>
                    <a:pt x="1240028" y="1531620"/>
                    <a:pt x="798830" y="1531620"/>
                  </a:cubicBezTo>
                  <a:cubicBezTo>
                    <a:pt x="357632" y="1531620"/>
                    <a:pt x="0" y="1188759"/>
                    <a:pt x="0" y="76581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Rectangle 1180"/>
            <p:cNvSpPr/>
            <p:nvPr/>
          </p:nvSpPr>
          <p:spPr>
            <a:xfrm>
              <a:off x="9268841" y="4031869"/>
              <a:ext cx="62996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ЕНГ</a:t>
              </a:r>
              <a:endParaRPr lang="ru-RU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1181"/>
            <p:cNvSpPr/>
            <p:nvPr/>
          </p:nvSpPr>
          <p:spPr>
            <a:xfrm>
              <a:off x="8446516" y="2846879"/>
              <a:ext cx="264898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Требования к результатам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1182"/>
            <p:cNvSpPr/>
            <p:nvPr/>
          </p:nvSpPr>
          <p:spPr>
            <a:xfrm>
              <a:off x="8380476" y="3030140"/>
              <a:ext cx="123844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о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1183"/>
            <p:cNvSpPr/>
            <p:nvPr/>
          </p:nvSpPr>
          <p:spPr>
            <a:xfrm>
              <a:off x="8495600" y="3031605"/>
              <a:ext cx="2699452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своения</a:t>
              </a: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образовательных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1184"/>
            <p:cNvSpPr/>
            <p:nvPr/>
          </p:nvSpPr>
          <p:spPr>
            <a:xfrm>
              <a:off x="9068816" y="3213020"/>
              <a:ext cx="990556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программ</a:t>
              </a:r>
              <a:endParaRPr lang="ru-RU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2" name="Rectangle 157"/>
          <p:cNvSpPr>
            <a:spLocks noChangeArrowheads="1"/>
          </p:cNvSpPr>
          <p:nvPr/>
        </p:nvSpPr>
        <p:spPr bwMode="auto">
          <a:xfrm>
            <a:off x="688492" y="-421487"/>
            <a:ext cx="1152438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2B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Требования ФГОС ООО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rgbClr val="0072B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72B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 результатам освоения основных образовательных программ </a:t>
            </a:r>
            <a:r>
              <a:rPr lang="ru-RU" alt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 е</a:t>
            </a:r>
            <a:r>
              <a:rPr lang="ru-RU" alt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стественно-научная грамотность</a:t>
            </a: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                                                                 ссылка на </a:t>
            </a:r>
            <a:r>
              <a:rPr lang="en-US" i="1" dirty="0" smtClean="0">
                <a:hlinkClick r:id="rId2"/>
              </a:rPr>
              <a:t>https</a:t>
            </a:r>
            <a:r>
              <a:rPr lang="en-US" i="1" dirty="0">
                <a:hlinkClick r:id="rId2"/>
              </a:rPr>
              <a:t>://education.apkpro.ru/courses/333/learn/2751</a:t>
            </a:r>
            <a:endParaRPr kumimoji="0" lang="ru-RU" altLang="ru-RU" sz="1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57196711"/>
              </p:ext>
            </p:extLst>
          </p:nvPr>
        </p:nvGraphicFramePr>
        <p:xfrm>
          <a:off x="785550" y="387583"/>
          <a:ext cx="10723417" cy="464161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413100"/>
                <a:gridCol w="3534128"/>
                <a:gridCol w="3776189"/>
              </a:tblGrid>
              <a:tr h="161447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2400" b="0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Естественно-научная </a:t>
                      </a:r>
                      <a:r>
                        <a:rPr lang="ru-RU" sz="2400" b="0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грамотность </a:t>
                      </a:r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–это способность человека занимать </a:t>
                      </a:r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активную </a:t>
                      </a:r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гражданскую позицию по вопросам, связанным с естественными науками, и его готовность интересоваться естественно-научными идеями</a:t>
                      </a:r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22617"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е/н знания: 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•Физические системы 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•Живые системы 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•Земля и Вселенная 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Методология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естественно-научной грамотности в PISA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Контекст: 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•Здоровье 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•Ресурсы 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•Окружающая среда 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•Опасности и риски 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•Связь науки и технологии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04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400" b="0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Компетентности</a:t>
                      </a:r>
                      <a:r>
                        <a:rPr lang="ru-RU" sz="2400" b="0" i="0" u="none" strike="noStrike" kern="1200" baseline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7895" y="5767075"/>
            <a:ext cx="3491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научные объяснения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21339" y="5762827"/>
            <a:ext cx="3995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данные,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делать выводы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99488" y="5762828"/>
            <a:ext cx="4295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е/н методы исследования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V="1">
            <a:off x="3306934" y="3537146"/>
            <a:ext cx="1227783" cy="5963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 flipV="1">
            <a:off x="6986772" y="3537146"/>
            <a:ext cx="842357" cy="46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5982386" y="3835323"/>
            <a:ext cx="1" cy="694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7403196" y="5073687"/>
            <a:ext cx="1307482" cy="5901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2790239" y="5065085"/>
            <a:ext cx="1551751" cy="648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H="1">
            <a:off x="5569528" y="5170079"/>
            <a:ext cx="412858" cy="501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1" y="581891"/>
            <a:ext cx="100306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предмета на базовом уровне должно стать формирование естественно-научной грамотности, что требует более широкого использования заданий практико-ориентированного характера и обсуждения вопросов современной науки с опорой на источники научной и научно-популярной информации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Белые человечки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5" y="3121001"/>
            <a:ext cx="3990109" cy="2891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9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9601650">
            <a:off x="1814464" y="1608656"/>
            <a:ext cx="5788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FF"/>
                </a:solidFill>
                <a:latin typeface="Times New Roman"/>
                <a:ea typeface="Calibri"/>
              </a:rPr>
              <a:t>Методы познавательной деятельности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9016" y="3132143"/>
            <a:ext cx="5685906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объяснительно-иллюстративный</a:t>
            </a: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(информационно-рецептивный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репродуктивный, </a:t>
            </a:r>
            <a:endPara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изложение, </a:t>
            </a:r>
            <a:endParaRPr lang="ru-RU" sz="2800" b="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частично-поисковый, или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catherineasquithgallery.com/uploads/posts/2021-02/1613545375_100-p-kartinki-na-belom-fone-dlya-prezentatsii-1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15" y="4087717"/>
            <a:ext cx="2032252" cy="213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toldot.ru/images/kak_naiti_smis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624" y="0"/>
            <a:ext cx="1854376" cy="190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atherineasquithgallery.com/uploads/posts/2021-02/1613545553_224-p-kartinki-na-belom-fone-dlya-prezentatsii-25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771" y="4918365"/>
            <a:ext cx="2427316" cy="223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Белый человечек для презентаций прозрачный фон (82 фото) 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7" y="467820"/>
            <a:ext cx="2066234" cy="205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atherineasquithgallery.com/uploads/posts/2021-02/1613545834_5-p-belii-chelovechek-dlya-prezentatsii-prozra-6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11" y="1369069"/>
            <a:ext cx="1830560" cy="159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19" y="188640"/>
            <a:ext cx="104518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tabLst>
                <a:tab pos="1905000" algn="l"/>
              </a:tabLst>
            </a:pPr>
            <a:r>
              <a:rPr lang="ru-RU" sz="2800" b="1" cap="all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400" cap="all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</a:t>
            </a:r>
            <a:endParaRPr lang="ru-RU" sz="2400" cap="all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      В 1905 году в Париже устроили необычное состязание: триста участников соревновались в беге на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300 м 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в высоту. Победителем оказался некий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Форестье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 Он первым добрался до верхней площадки Эйфелевой башни, преодолев 729 ступенек за 3 мин 12 секунд.  Масса чемпиона 60 кг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FF00FF"/>
                </a:solidFill>
                <a:latin typeface="Times New Roman"/>
                <a:ea typeface="Times New Roman"/>
              </a:rPr>
              <a:t>А) Ответьте на вопросы:</a:t>
            </a:r>
            <a:endParaRPr lang="ru-RU" sz="2000" dirty="0">
              <a:solidFill>
                <a:srgbClr val="FF00FF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1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Какую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работу совершил при этом чемпион?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2. Какую среднюю мощность развил он при этом?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3. Чему была равна средняя скорость подъема человека на башню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  <a:endParaRPr lang="en-US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srgbClr val="FF00FF"/>
                </a:solidFill>
                <a:latin typeface="Times New Roman"/>
                <a:ea typeface="Times New Roman"/>
              </a:rPr>
              <a:t>Б) Запишите уравнение движение </a:t>
            </a:r>
            <a:r>
              <a:rPr lang="ru-RU" sz="2400" dirty="0" err="1">
                <a:solidFill>
                  <a:srgbClr val="FF00FF"/>
                </a:solidFill>
                <a:latin typeface="Times New Roman"/>
                <a:ea typeface="Times New Roman"/>
              </a:rPr>
              <a:t>Форестье</a:t>
            </a:r>
            <a:r>
              <a:rPr lang="ru-RU" sz="2400" dirty="0">
                <a:solidFill>
                  <a:srgbClr val="FF00FF"/>
                </a:solidFill>
                <a:latin typeface="Times New Roman"/>
                <a:ea typeface="Times New Roman"/>
              </a:rPr>
              <a:t> на высоту в зависимости от времени. Постройте график движения</a:t>
            </a:r>
            <a:r>
              <a:rPr lang="ru-RU" sz="2400" dirty="0" smtClean="0">
                <a:solidFill>
                  <a:srgbClr val="FF00FF"/>
                </a:solidFill>
                <a:latin typeface="Times New Roman"/>
                <a:ea typeface="Times New Roman"/>
              </a:rPr>
              <a:t>.</a:t>
            </a:r>
            <a:endParaRPr lang="en-US" sz="2400" dirty="0" smtClean="0">
              <a:solidFill>
                <a:srgbClr val="FF00FF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endParaRPr lang="ru-RU" sz="2000" dirty="0">
              <a:solidFill>
                <a:srgbClr val="FF00FF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srgbClr val="FF00FF"/>
                </a:solidFill>
                <a:latin typeface="Times New Roman"/>
                <a:ea typeface="Times New Roman"/>
              </a:rPr>
              <a:t>В) Определите по графику сколько времени в среднем он тратил на прохождение ста ступенек?</a:t>
            </a:r>
            <a:endParaRPr lang="ru-RU" sz="2000" dirty="0">
              <a:solidFill>
                <a:srgbClr val="FF00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47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61" y="149629"/>
            <a:ext cx="11122429" cy="169519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Учебная деятельность по преимуществу должна иметь продуктивный </a:t>
            </a:r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характер </a:t>
            </a:r>
            <a:r>
              <a:rPr lang="ru-RU" sz="2400" b="1" dirty="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включать в себя следующие виды деятельности: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236" y="1413164"/>
            <a:ext cx="10141528" cy="5444836"/>
          </a:xfrm>
        </p:spPr>
        <p:txBody>
          <a:bodyPr>
            <a:noAutofit/>
          </a:bodyPr>
          <a:lstStyle/>
          <a:p>
            <a:pPr marL="0" indent="0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описание явлений;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использование и построение моделей явлений и процессов;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прогнозирование изменений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выдвижение гипотез и определение способов их проверки;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формулирование цели исследования;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построение плана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исследования;</a:t>
            </a:r>
          </a:p>
          <a:p>
            <a:pPr marL="0" indent="0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формулирование выводов на основе имеющихся данных;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анализ этих выводов и оценка их достоверности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дискуссия по естественно-научным вопросам.</a:t>
            </a:r>
          </a:p>
          <a:p>
            <a:pPr marL="0" indent="0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и материал урока должен «создавать повод» для организации такой деятельности и постановки учебных заданий, формирующих компетентности естественно-научной грамотности. </a:t>
            </a:r>
          </a:p>
        </p:txBody>
      </p:sp>
    </p:spTree>
    <p:extLst>
      <p:ext uri="{BB962C8B-B14F-4D97-AF65-F5344CB8AC3E}">
        <p14:creationId xmlns:p14="http://schemas.microsoft.com/office/powerpoint/2010/main" val="10817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37036" y="-105882"/>
            <a:ext cx="1926161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969" y="1803499"/>
            <a:ext cx="11794209" cy="41687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РАБОЧИЕ ПРОГРАММЫ ПО УЧЕБНЫМ ПРЕДМЕТАМ (проекты для обсуждения)</a:t>
            </a:r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edsoo.ru/Primernie_rabochie_progra.htm</a:t>
            </a:r>
            <a:endParaRPr lang="ru-RU" sz="2000" dirty="0" smtClean="0"/>
          </a:p>
          <a:p>
            <a:r>
              <a:rPr lang="ru-RU" sz="2000" b="0" dirty="0"/>
              <a:t>Примерные рабочие программы по учебным предметам разработаны в 2021 г. </a:t>
            </a:r>
            <a:r>
              <a:rPr lang="ru-RU" sz="2000" b="0" dirty="0" smtClean="0"/>
              <a:t>для </a:t>
            </a:r>
            <a:r>
              <a:rPr lang="ru-RU" sz="2000" b="0" dirty="0"/>
              <a:t>22 учебных предметов основного общего образования.</a:t>
            </a:r>
          </a:p>
          <a:p>
            <a:r>
              <a:rPr lang="ru-RU" sz="2000" b="0" dirty="0"/>
              <a:t>В апреле-августе 2021 г. проведено общественно-профессиональное обсуждение и экспертиза проектов примерных рабочих программ. С 15 сентября 2021 г. началась их апробация в школах России.</a:t>
            </a:r>
          </a:p>
          <a:p>
            <a:r>
              <a:rPr lang="ru-RU" sz="2000" b="0" dirty="0"/>
              <a:t>Примерные рабочие программы соответствуют требованиям федеральных государственных образовательных стандартов общего </a:t>
            </a:r>
            <a:r>
              <a:rPr lang="ru-RU" sz="2000" b="0" dirty="0" smtClean="0"/>
              <a:t>образования</a:t>
            </a:r>
            <a:r>
              <a:rPr lang="ru-RU" sz="2000" b="0" dirty="0" smtClean="0"/>
              <a:t>.</a:t>
            </a:r>
          </a:p>
          <a:p>
            <a:endParaRPr lang="ru-RU" sz="2000" b="0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а главну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33" y="139735"/>
            <a:ext cx="6354306" cy="16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427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5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90945"/>
            <a:ext cx="5915891" cy="37961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6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</a:t>
            </a:r>
            <a:r>
              <a:rPr lang="ru-RU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реализовывать на уроке решение комплексных качественных и расчетных задач, для которых необходимо представить развернутый ответ (письменный или устный), включающий описание физических законов и закономерностей, использованных для решения задания.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15891" y="3449781"/>
            <a:ext cx="6402185" cy="47105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комплекса лабораторных работ и опытов следует обратить внимание на развитие навыков </a:t>
            </a:r>
            <a:r>
              <a:rPr lang="ru-RU" sz="26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</a:t>
            </a:r>
            <a:r>
              <a:rPr lang="ru-RU" sz="2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опытов, снятия прямых показаний физических приборов, работы с реальным оборудованием, фотографиями экспериментов и опытов, а также </a:t>
            </a:r>
            <a:r>
              <a:rPr lang="ru-RU" sz="26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текстами физического содержания.</a:t>
            </a:r>
            <a:r>
              <a:rPr lang="ru-RU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 descr="Industry Examples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554182"/>
            <a:ext cx="3374967" cy="226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на белом фоне для презентации (226 фото) 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8" y="4087090"/>
            <a:ext cx="2923308" cy="2466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1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647" y="1100629"/>
            <a:ext cx="10440785" cy="52835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различного типа и методологические рекомендации к ним по формированию естественнонаучной грамотности достаточно разработаны, в том числе: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ФГБНУ «ФЕДЕРАЛЬНЫЙ ИНСТИТУТ ПЕДАГОГИЧЕСКИХ ИЗМЕРЕНИЙ»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https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fipi.ru/otkrytyybank-zadaniy-dlya-otsenki-yestestvennonauchnoy-gramotnosti</a:t>
            </a:r>
            <a:endPara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ФГБНУ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СТРАТЕГИИ РАЗВИТИЯ ОБРАЗОВАНИЯ РОССИЙСКОЙ АКАДЕМИИ ОБРАЗОВАНИЯ»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  </a:t>
            </a: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Оhttp://</a:t>
            </a: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skiv.instrao.ru/bank-zadaniy/estestvennonauchnaya-gramotnost</a:t>
            </a:r>
            <a:endParaRPr lang="ru-RU" sz="2400" u="sng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25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Банк </a:t>
            </a:r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заданий по функциональной грамотности издательства «Просвещение»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[</a:t>
            </a:r>
            <a:r>
              <a:rPr lang="ru-RU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Электронный ресурс]. – URL: </a:t>
            </a:r>
            <a:r>
              <a:rPr lang="ru-RU" sz="2400" u="sng" dirty="0">
                <a:uFill>
                  <a:solidFill>
                    <a:srgbClr val="0563C1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Банк заданий по функциональной грамотности (prosv.ru)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u="sng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61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1166" y="1510392"/>
            <a:ext cx="10986942" cy="1363662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965" y="251684"/>
            <a:ext cx="10938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Пример</a:t>
            </a:r>
            <a:r>
              <a:rPr lang="ru-RU" alt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урок физики по теме «Взаимодействие молекул» (7 класс)</a:t>
            </a:r>
            <a:r>
              <a:rPr lang="ru-RU" alt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965" y="820302"/>
            <a:ext cx="687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B328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Примерная  рабочая программа по физике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2" name="Group 13677"/>
          <p:cNvGrpSpPr/>
          <p:nvPr/>
        </p:nvGrpSpPr>
        <p:grpSpPr>
          <a:xfrm>
            <a:off x="514965" y="3267324"/>
            <a:ext cx="10986942" cy="2355743"/>
            <a:chOff x="0" y="0"/>
            <a:chExt cx="10883900" cy="1755140"/>
          </a:xfrm>
        </p:grpSpPr>
        <p:pic>
          <p:nvPicPr>
            <p:cNvPr id="13" name="Picture 155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883900" cy="1755140"/>
            </a:xfrm>
            <a:prstGeom prst="rect">
              <a:avLst/>
            </a:prstGeom>
          </p:spPr>
        </p:pic>
        <p:sp>
          <p:nvSpPr>
            <p:cNvPr id="14" name="Shape 1558"/>
            <p:cNvSpPr/>
            <p:nvPr/>
          </p:nvSpPr>
          <p:spPr>
            <a:xfrm>
              <a:off x="4927600" y="1186180"/>
              <a:ext cx="5377180" cy="13589"/>
            </a:xfrm>
            <a:custGeom>
              <a:avLst/>
              <a:gdLst/>
              <a:ahLst/>
              <a:cxnLst/>
              <a:rect l="0" t="0" r="0" b="0"/>
              <a:pathLst>
                <a:path w="5377180" h="13589">
                  <a:moveTo>
                    <a:pt x="0" y="0"/>
                  </a:moveTo>
                  <a:lnTo>
                    <a:pt x="5377180" y="13589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Shape 1559"/>
            <p:cNvSpPr/>
            <p:nvPr/>
          </p:nvSpPr>
          <p:spPr>
            <a:xfrm>
              <a:off x="4927600" y="1402080"/>
              <a:ext cx="5377180" cy="13589"/>
            </a:xfrm>
            <a:custGeom>
              <a:avLst/>
              <a:gdLst/>
              <a:ahLst/>
              <a:cxnLst/>
              <a:rect l="0" t="0" r="0" b="0"/>
              <a:pathLst>
                <a:path w="5377180" h="13589">
                  <a:moveTo>
                    <a:pt x="0" y="0"/>
                  </a:moveTo>
                  <a:lnTo>
                    <a:pt x="5377180" y="13589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6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5942" y="0"/>
            <a:ext cx="11577237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Естественно-научная грамотность</a:t>
            </a:r>
            <a:r>
              <a:rPr lang="ru-RU" altLang="ru-RU" sz="2000" dirty="0" smtClean="0">
                <a:solidFill>
                  <a:srgbClr val="0070C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  <a:endParaRPr lang="ru-RU" altLang="ru-RU" sz="1200" dirty="0" smtClean="0">
              <a:solidFill>
                <a:srgbClr val="0070C0"/>
              </a:solidFill>
            </a:endParaRPr>
          </a:p>
          <a:p>
            <a:r>
              <a:rPr lang="ru-RU" altLang="ru-RU" sz="2000" b="1" dirty="0" smtClean="0">
                <a:solidFill>
                  <a:srgbClr val="FF00FF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-</a:t>
            </a:r>
            <a:r>
              <a:rPr lang="ru-RU" altLang="ru-RU" sz="2000" b="1" dirty="0" smtClean="0">
                <a:solidFill>
                  <a:srgbClr val="FF00FF"/>
                </a:solidFill>
                <a:ea typeface="Arial" panose="020B0604020202020204" pitchFamily="34" charset="0"/>
                <a:cs typeface="Calibri" panose="020F0502020204030204" pitchFamily="34" charset="0"/>
              </a:rPr>
              <a:t>Научно объяснять явления </a:t>
            </a:r>
            <a:endParaRPr lang="ru-RU" altLang="ru-RU" sz="1200" dirty="0" smtClean="0">
              <a:solidFill>
                <a:srgbClr val="FF00FF"/>
              </a:solidFill>
            </a:endParaRPr>
          </a:p>
          <a:p>
            <a:r>
              <a:rPr lang="ru-RU" altLang="ru-RU" sz="2000" b="1" dirty="0" smtClean="0">
                <a:solidFill>
                  <a:srgbClr val="FF00FF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         -</a:t>
            </a:r>
            <a:r>
              <a:rPr lang="ru-RU" altLang="ru-RU" sz="2000" b="1" dirty="0" smtClean="0">
                <a:solidFill>
                  <a:srgbClr val="FF00FF"/>
                </a:solidFill>
                <a:ea typeface="Arial" panose="020B0604020202020204" pitchFamily="34" charset="0"/>
                <a:cs typeface="Calibri" panose="020F0502020204030204" pitchFamily="34" charset="0"/>
              </a:rPr>
              <a:t>Понимать основные особенности естественно-научного исследования</a:t>
            </a:r>
            <a:endParaRPr lang="ru-RU" altLang="ru-RU" dirty="0" smtClean="0">
              <a:solidFill>
                <a:srgbClr val="FF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942" y="945888"/>
            <a:ext cx="11696058" cy="107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90930" fontAlgn="base">
              <a:lnSpc>
                <a:spcPct val="107000"/>
              </a:lnSpc>
              <a:spcAft>
                <a:spcPts val="160"/>
              </a:spcAft>
              <a:buClr>
                <a:srgbClr val="002060"/>
              </a:buClr>
              <a:buSzPts val="2000"/>
            </a:pPr>
            <a:r>
              <a:rPr lang="ru-RU" sz="2000" b="1" dirty="0" smtClean="0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-</a:t>
            </a:r>
            <a:r>
              <a:rPr lang="ru-RU" sz="2000" b="1" dirty="0" smtClean="0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Интерпретировать </a:t>
            </a:r>
            <a:r>
              <a:rPr lang="ru-RU" sz="2000" b="1" dirty="0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данные и использовать научные </a:t>
            </a:r>
            <a:r>
              <a:rPr lang="ru-RU" sz="2000" b="1" dirty="0" smtClean="0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доказательства для</a:t>
            </a:r>
            <a:endParaRPr lang="ru-RU" sz="2000" b="1" dirty="0" smtClean="0">
              <a:solidFill>
                <a:srgbClr val="FF00FF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090930" fontAlgn="base">
              <a:lnSpc>
                <a:spcPct val="107000"/>
              </a:lnSpc>
              <a:spcAft>
                <a:spcPts val="160"/>
              </a:spcAft>
              <a:buClr>
                <a:srgbClr val="002060"/>
              </a:buClr>
              <a:buSzPts val="2000"/>
            </a:pPr>
            <a:r>
              <a:rPr lang="ru-RU" sz="2000" b="1" dirty="0" smtClean="0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получения  </a:t>
            </a:r>
            <a:r>
              <a:rPr lang="ru-RU" sz="2000" b="1" dirty="0" smtClean="0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выводов</a:t>
            </a:r>
            <a:endParaRPr lang="ru-RU" sz="1100" dirty="0">
              <a:solidFill>
                <a:srgbClr val="FF00FF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1" y="1832579"/>
            <a:ext cx="11840708" cy="48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63763" y="365125"/>
            <a:ext cx="10028237" cy="54927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93961" y="-57565"/>
            <a:ext cx="10986656" cy="145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40" tIns="45720" rIns="91440" bIns="295182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Пример: урок физики по теме «Взаимодействие молекул» (7 класс)</a:t>
            </a:r>
            <a:endParaRPr lang="ru-RU" altLang="ru-RU" b="1" i="1" dirty="0" smtClean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Освоение методов научного познания</a:t>
            </a:r>
            <a:endParaRPr lang="ru-RU" altLang="ru-RU" b="1" i="1" dirty="0" smtClean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4470" y="164663"/>
            <a:ext cx="104705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 dirty="0" smtClean="0">
                <a:solidFill>
                  <a:srgbClr val="002060"/>
                </a:solidFill>
                <a:ea typeface="Arial" panose="020B0604020202020204" pitchFamily="34" charset="0"/>
              </a:rPr>
              <a:t/>
            </a:r>
            <a:br>
              <a:rPr lang="ru-RU" altLang="ru-RU" b="1" i="1" dirty="0" smtClean="0">
                <a:solidFill>
                  <a:srgbClr val="002060"/>
                </a:solidFill>
                <a:ea typeface="Arial" panose="020B0604020202020204" pitchFamily="34" charset="0"/>
              </a:rPr>
            </a:br>
            <a:r>
              <a:rPr lang="ru-RU" altLang="ru-RU" b="1" i="1" dirty="0" smtClean="0">
                <a:solidFill>
                  <a:srgbClr val="1B3281"/>
                </a:solidFill>
                <a:ea typeface="Arial" panose="020B0604020202020204" pitchFamily="34" charset="0"/>
              </a:rPr>
              <a:t>Понимать основные особенности естественно-научного исследования (наблюдение, выдвижение гипотез, проведение эксперимента, установление закономерностей</a:t>
            </a:r>
            <a:r>
              <a:rPr lang="ru-RU" altLang="ru-RU" i="1" dirty="0" smtClean="0">
                <a:solidFill>
                  <a:srgbClr val="1B3281"/>
                </a:solidFill>
                <a:ea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b="1" i="1" dirty="0" smtClean="0">
              <a:solidFill>
                <a:srgbClr val="002060"/>
              </a:solidFill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1B328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Исторические опыты</a:t>
            </a:r>
            <a:endParaRPr lang="ru-RU" alt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Наблюдения в жизненных ситуациях</a:t>
            </a:r>
            <a:endParaRPr lang="ru-RU" alt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1B328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Демонстрационный эксперимент на реальном оборудовании</a:t>
            </a:r>
            <a:endParaRPr lang="ru-RU" alt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1B328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Исследования с помощью виртуальных лабораторий, </a:t>
            </a:r>
            <a:r>
              <a:rPr lang="ru-RU" altLang="ru-RU" dirty="0" smtClean="0">
                <a:solidFill>
                  <a:srgbClr val="1B3281"/>
                </a:solidFill>
                <a:ea typeface="Arial" panose="020B0604020202020204" pitchFamily="34" charset="0"/>
                <a:cs typeface="Calibri" panose="020F0502020204030204" pitchFamily="34" charset="0"/>
              </a:rPr>
              <a:t>симуляторов</a:t>
            </a:r>
            <a:endParaRPr lang="ru-RU" altLang="ru-RU" dirty="0" smtClean="0">
              <a:solidFill>
                <a:prstClr val="black"/>
              </a:solidFill>
            </a:endParaRPr>
          </a:p>
        </p:txBody>
      </p:sp>
      <p:grpSp>
        <p:nvGrpSpPr>
          <p:cNvPr id="8" name="Group 15500"/>
          <p:cNvGrpSpPr/>
          <p:nvPr/>
        </p:nvGrpSpPr>
        <p:grpSpPr>
          <a:xfrm>
            <a:off x="294468" y="2368765"/>
            <a:ext cx="11701220" cy="3868473"/>
            <a:chOff x="0" y="-50384"/>
            <a:chExt cx="10927081" cy="3055713"/>
          </a:xfrm>
        </p:grpSpPr>
        <p:pic>
          <p:nvPicPr>
            <p:cNvPr id="9" name="Picture 165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122160" y="132588"/>
              <a:ext cx="3799840" cy="2867660"/>
            </a:xfrm>
            <a:prstGeom prst="rect">
              <a:avLst/>
            </a:prstGeom>
          </p:spPr>
        </p:pic>
        <p:sp>
          <p:nvSpPr>
            <p:cNvPr id="10" name="Shape 1659"/>
            <p:cNvSpPr/>
            <p:nvPr/>
          </p:nvSpPr>
          <p:spPr>
            <a:xfrm>
              <a:off x="7117081" y="127508"/>
              <a:ext cx="3810000" cy="2877821"/>
            </a:xfrm>
            <a:custGeom>
              <a:avLst/>
              <a:gdLst/>
              <a:ahLst/>
              <a:cxnLst/>
              <a:rect l="0" t="0" r="0" b="0"/>
              <a:pathLst>
                <a:path w="3810000" h="2877821">
                  <a:moveTo>
                    <a:pt x="0" y="2877821"/>
                  </a:moveTo>
                  <a:lnTo>
                    <a:pt x="3810000" y="2877821"/>
                  </a:lnTo>
                  <a:lnTo>
                    <a:pt x="381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60" cap="flat" cmpd="sng" algn="ctr">
              <a:solidFill>
                <a:srgbClr val="4472C4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675"/>
            <p:cNvSpPr/>
            <p:nvPr/>
          </p:nvSpPr>
          <p:spPr>
            <a:xfrm>
              <a:off x="346035" y="-50384"/>
              <a:ext cx="4752109" cy="1778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kern="0" dirty="0">
                  <a:solidFill>
                    <a:srgbClr val="00206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Фронтальные и домашние опыты</a:t>
              </a:r>
              <a:endParaRPr lang="ru-RU" sz="11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6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080" y="406908"/>
              <a:ext cx="7025640" cy="2593340"/>
            </a:xfrm>
            <a:prstGeom prst="rect">
              <a:avLst/>
            </a:prstGeom>
          </p:spPr>
        </p:pic>
        <p:sp>
          <p:nvSpPr>
            <p:cNvPr id="14" name="Shape 1678"/>
            <p:cNvSpPr/>
            <p:nvPr/>
          </p:nvSpPr>
          <p:spPr>
            <a:xfrm>
              <a:off x="0" y="401828"/>
              <a:ext cx="7035800" cy="2603500"/>
            </a:xfrm>
            <a:custGeom>
              <a:avLst/>
              <a:gdLst/>
              <a:ahLst/>
              <a:cxnLst/>
              <a:rect l="0" t="0" r="0" b="0"/>
              <a:pathLst>
                <a:path w="7035800" h="2603500">
                  <a:moveTo>
                    <a:pt x="0" y="2603500"/>
                  </a:moveTo>
                  <a:lnTo>
                    <a:pt x="7035800" y="2603500"/>
                  </a:lnTo>
                  <a:lnTo>
                    <a:pt x="70358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60" cap="flat" cmpd="sng" algn="ctr">
              <a:solidFill>
                <a:srgbClr val="4472C4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2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2141" y="672253"/>
            <a:ext cx="10520363" cy="54927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altLang="ru-RU" sz="1800" b="1" i="1" cap="none" dirty="0">
                <a:solidFill>
                  <a:srgbClr val="1B3281"/>
                </a:solidFill>
                <a:latin typeface="Franklin Gothic Book"/>
                <a:ea typeface="Arial" panose="020B0604020202020204" pitchFamily="34" charset="0"/>
                <a:cs typeface="+mn-cs"/>
              </a:rPr>
              <a:t>Понимать основные особенности естественно-научного исследования (наблюдение, выдвижение гипотез, проведение эксперимента, установление закономерностей</a:t>
            </a:r>
            <a:r>
              <a:rPr lang="ru-RU" altLang="ru-RU" sz="1800" i="1" cap="none" dirty="0">
                <a:solidFill>
                  <a:srgbClr val="1B3281"/>
                </a:solidFill>
                <a:latin typeface="Franklin Gothic Book"/>
                <a:ea typeface="Arial" panose="020B0604020202020204" pitchFamily="34" charset="0"/>
                <a:cs typeface="+mn-cs"/>
              </a:rPr>
              <a:t>)</a:t>
            </a:r>
          </a:p>
        </p:txBody>
      </p:sp>
      <p:grpSp>
        <p:nvGrpSpPr>
          <p:cNvPr id="4" name="Group 15759"/>
          <p:cNvGrpSpPr/>
          <p:nvPr/>
        </p:nvGrpSpPr>
        <p:grpSpPr>
          <a:xfrm>
            <a:off x="356654" y="1391714"/>
            <a:ext cx="11572760" cy="4805680"/>
            <a:chOff x="-140540" y="145306"/>
            <a:chExt cx="11572760" cy="4805680"/>
          </a:xfrm>
        </p:grpSpPr>
        <p:sp>
          <p:nvSpPr>
            <p:cNvPr id="5" name="Rectangle 1695"/>
            <p:cNvSpPr/>
            <p:nvPr/>
          </p:nvSpPr>
          <p:spPr>
            <a:xfrm>
              <a:off x="5715" y="240792"/>
              <a:ext cx="101247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kern="0" dirty="0" smtClean="0">
                  <a:solidFill>
                    <a:srgbClr val="1B3281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.</a:t>
              </a: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1696"/>
            <p:cNvSpPr/>
            <p:nvPr/>
          </p:nvSpPr>
          <p:spPr>
            <a:xfrm>
              <a:off x="292735" y="238236"/>
              <a:ext cx="3293995" cy="3017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kern="0" dirty="0">
                  <a:solidFill>
                    <a:srgbClr val="1B3281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Исторические опыты</a:t>
              </a: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1697"/>
            <p:cNvSpPr/>
            <p:nvPr/>
          </p:nvSpPr>
          <p:spPr>
            <a:xfrm>
              <a:off x="5714" y="684487"/>
              <a:ext cx="101247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1698"/>
            <p:cNvSpPr/>
            <p:nvPr/>
          </p:nvSpPr>
          <p:spPr>
            <a:xfrm>
              <a:off x="292735" y="542205"/>
              <a:ext cx="5202394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kern="0" dirty="0">
                  <a:solidFill>
                    <a:srgbClr val="1B3281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Наблюдения в жизненных ситуациях</a:t>
              </a: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1699"/>
            <p:cNvSpPr/>
            <p:nvPr/>
          </p:nvSpPr>
          <p:spPr>
            <a:xfrm>
              <a:off x="5715" y="789812"/>
              <a:ext cx="101247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kern="0" dirty="0">
                  <a:solidFill>
                    <a:srgbClr val="1B3281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</a:t>
              </a: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700"/>
            <p:cNvSpPr/>
            <p:nvPr/>
          </p:nvSpPr>
          <p:spPr>
            <a:xfrm>
              <a:off x="292735" y="830268"/>
              <a:ext cx="8649274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kern="0">
                  <a:solidFill>
                    <a:srgbClr val="1B3281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Демонстрационный эксперимент на реальном оборудовании</a:t>
              </a:r>
              <a:endParaRPr lang="ru-RU" sz="1100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701"/>
            <p:cNvSpPr/>
            <p:nvPr/>
          </p:nvSpPr>
          <p:spPr>
            <a:xfrm>
              <a:off x="5715" y="1064006"/>
              <a:ext cx="101247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kern="0" dirty="0">
                  <a:solidFill>
                    <a:srgbClr val="1B3281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</a:t>
              </a: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702"/>
            <p:cNvSpPr/>
            <p:nvPr/>
          </p:nvSpPr>
          <p:spPr>
            <a:xfrm>
              <a:off x="292735" y="1104462"/>
              <a:ext cx="7705539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kern="0" dirty="0">
                  <a:solidFill>
                    <a:srgbClr val="1B3281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Исследования с помощью виртуальных лабораторий, </a:t>
              </a: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703"/>
            <p:cNvSpPr/>
            <p:nvPr/>
          </p:nvSpPr>
          <p:spPr>
            <a:xfrm>
              <a:off x="292735" y="1379162"/>
              <a:ext cx="1820276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kern="0" dirty="0">
                  <a:solidFill>
                    <a:srgbClr val="1B3281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симуляторов</a:t>
              </a: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704"/>
            <p:cNvSpPr/>
            <p:nvPr/>
          </p:nvSpPr>
          <p:spPr>
            <a:xfrm>
              <a:off x="5715" y="1613026"/>
              <a:ext cx="101247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kern="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-</a:t>
              </a: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705"/>
            <p:cNvSpPr/>
            <p:nvPr/>
          </p:nvSpPr>
          <p:spPr>
            <a:xfrm>
              <a:off x="316240" y="1680464"/>
              <a:ext cx="4744210" cy="2857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kern="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Фронтальные и домашние опыты</a:t>
              </a: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70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066499" y="145306"/>
              <a:ext cx="4365721" cy="4805680"/>
            </a:xfrm>
            <a:prstGeom prst="rect">
              <a:avLst/>
            </a:prstGeom>
          </p:spPr>
        </p:pic>
        <p:pic>
          <p:nvPicPr>
            <p:cNvPr id="17" name="Picture 170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40540" y="2144697"/>
              <a:ext cx="7095490" cy="2020295"/>
            </a:xfrm>
            <a:prstGeom prst="rect">
              <a:avLst/>
            </a:prstGeom>
          </p:spPr>
        </p:pic>
        <p:sp>
          <p:nvSpPr>
            <p:cNvPr id="19" name="Rectangle 1695"/>
            <p:cNvSpPr/>
            <p:nvPr/>
          </p:nvSpPr>
          <p:spPr>
            <a:xfrm>
              <a:off x="5714" y="559463"/>
              <a:ext cx="101247" cy="3390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kern="0" dirty="0" smtClean="0">
                  <a:solidFill>
                    <a:srgbClr val="1B3281"/>
                  </a:solidFill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.</a:t>
              </a:r>
              <a:endParaRPr lang="ru-RU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6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420" y="232474"/>
            <a:ext cx="10474271" cy="4401509"/>
          </a:xfrm>
        </p:spPr>
        <p:txBody>
          <a:bodyPr/>
          <a:lstStyle/>
          <a:p>
            <a:pPr marL="6350" indent="-6350">
              <a:lnSpc>
                <a:spcPct val="106000"/>
              </a:lnSpc>
              <a:spcBef>
                <a:spcPts val="440"/>
              </a:spcBef>
              <a:spcAft>
                <a:spcPts val="995"/>
              </a:spcAft>
            </a:pP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Понимать основные особенности естественно-научного исследования (наблюдение, выдвижение гипотез, проведение эксперимента, установление закономерностей)</a:t>
            </a:r>
          </a:p>
          <a:p>
            <a:pPr lvl="0" fontAlgn="base">
              <a:lnSpc>
                <a:spcPct val="104000"/>
              </a:lnSpc>
              <a:spcAft>
                <a:spcPts val="340"/>
              </a:spcAft>
              <a:buClr>
                <a:srgbClr val="1B3281"/>
              </a:buClr>
              <a:buSzPts val="16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328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Исторические опыты</a:t>
            </a:r>
            <a:endParaRPr lang="ru-RU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4000"/>
              </a:lnSpc>
              <a:spcAft>
                <a:spcPts val="340"/>
              </a:spcAft>
              <a:buClr>
                <a:srgbClr val="1B3281"/>
              </a:buClr>
              <a:buSzPts val="16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328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Наблюдения в жизненных ситуациях</a:t>
            </a:r>
            <a:endParaRPr lang="ru-RU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7000"/>
              </a:lnSpc>
              <a:spcAft>
                <a:spcPts val="230"/>
              </a:spcAft>
              <a:buClr>
                <a:srgbClr val="1B3281"/>
              </a:buClr>
              <a:buSzPts val="16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Демонстрационный эксперимент на реальном оборудовании (с выдвижением идей/гипотез, установлением закономерностей)</a:t>
            </a:r>
            <a:endParaRPr lang="ru-RU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4000"/>
              </a:lnSpc>
              <a:spcAft>
                <a:spcPts val="340"/>
              </a:spcAft>
              <a:buClr>
                <a:srgbClr val="1B3281"/>
              </a:buClr>
              <a:buSzPts val="16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B328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Исследования с помощью виртуальных лабораторий, симуляторов</a:t>
            </a:r>
            <a:endParaRPr lang="ru-RU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grpSp>
        <p:nvGrpSpPr>
          <p:cNvPr id="4" name="Group 15847"/>
          <p:cNvGrpSpPr/>
          <p:nvPr/>
        </p:nvGrpSpPr>
        <p:grpSpPr>
          <a:xfrm>
            <a:off x="4578869" y="2831475"/>
            <a:ext cx="5420360" cy="2288540"/>
            <a:chOff x="0" y="0"/>
            <a:chExt cx="5420360" cy="2288540"/>
          </a:xfrm>
        </p:grpSpPr>
        <p:pic>
          <p:nvPicPr>
            <p:cNvPr id="5" name="Picture 18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80" y="5080"/>
              <a:ext cx="5410200" cy="2278380"/>
            </a:xfrm>
            <a:prstGeom prst="rect">
              <a:avLst/>
            </a:prstGeom>
          </p:spPr>
        </p:pic>
        <p:sp>
          <p:nvSpPr>
            <p:cNvPr id="6" name="Shape 1815"/>
            <p:cNvSpPr/>
            <p:nvPr/>
          </p:nvSpPr>
          <p:spPr>
            <a:xfrm>
              <a:off x="0" y="0"/>
              <a:ext cx="5420360" cy="2288540"/>
            </a:xfrm>
            <a:custGeom>
              <a:avLst/>
              <a:gdLst/>
              <a:ahLst/>
              <a:cxnLst/>
              <a:rect l="0" t="0" r="0" b="0"/>
              <a:pathLst>
                <a:path w="5420360" h="2288540">
                  <a:moveTo>
                    <a:pt x="0" y="2288540"/>
                  </a:moveTo>
                  <a:lnTo>
                    <a:pt x="5420360" y="2288540"/>
                  </a:lnTo>
                  <a:lnTo>
                    <a:pt x="542036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60" cap="flat" cmpd="sng" algn="ctr">
              <a:solidFill>
                <a:srgbClr val="4472C4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15848"/>
          <p:cNvGrpSpPr/>
          <p:nvPr/>
        </p:nvGrpSpPr>
        <p:grpSpPr>
          <a:xfrm>
            <a:off x="9331960" y="4539766"/>
            <a:ext cx="2860040" cy="2583180"/>
            <a:chOff x="0" y="0"/>
            <a:chExt cx="2860040" cy="2583180"/>
          </a:xfrm>
        </p:grpSpPr>
        <p:pic>
          <p:nvPicPr>
            <p:cNvPr id="8" name="Picture 18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080" y="5080"/>
              <a:ext cx="2849880" cy="2573020"/>
            </a:xfrm>
            <a:prstGeom prst="rect">
              <a:avLst/>
            </a:prstGeom>
          </p:spPr>
        </p:pic>
        <p:sp>
          <p:nvSpPr>
            <p:cNvPr id="9" name="Shape 1818"/>
            <p:cNvSpPr/>
            <p:nvPr/>
          </p:nvSpPr>
          <p:spPr>
            <a:xfrm>
              <a:off x="0" y="0"/>
              <a:ext cx="2860040" cy="2583180"/>
            </a:xfrm>
            <a:custGeom>
              <a:avLst/>
              <a:gdLst/>
              <a:ahLst/>
              <a:cxnLst/>
              <a:rect l="0" t="0" r="0" b="0"/>
              <a:pathLst>
                <a:path w="2860040" h="2583180">
                  <a:moveTo>
                    <a:pt x="0" y="2583180"/>
                  </a:moveTo>
                  <a:lnTo>
                    <a:pt x="2860040" y="2583180"/>
                  </a:lnTo>
                  <a:lnTo>
                    <a:pt x="28600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60" cap="flat" cmpd="sng" algn="ctr">
              <a:solidFill>
                <a:srgbClr val="4472C4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44286" y="5133964"/>
            <a:ext cx="6096000" cy="2145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indent="-6350">
              <a:lnSpc>
                <a:spcPct val="107000"/>
              </a:lnSpc>
              <a:spcAft>
                <a:spcPts val="15"/>
              </a:spcAft>
            </a:pPr>
            <a:r>
              <a:rPr lang="ru-RU" sz="1600" b="1" dirty="0" smtClean="0">
                <a:solidFill>
                  <a:srgbClr val="FF00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Выдвижение </a:t>
            </a:r>
            <a:r>
              <a:rPr lang="ru-RU" sz="1600" b="1" dirty="0">
                <a:solidFill>
                  <a:srgbClr val="FF00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гипотез и </a:t>
            </a:r>
            <a:r>
              <a:rPr lang="ru-RU" sz="1600" b="1" dirty="0" smtClean="0">
                <a:solidFill>
                  <a:srgbClr val="FF00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установление</a:t>
            </a:r>
          </a:p>
          <a:p>
            <a:pPr marL="450215" indent="-6350">
              <a:lnSpc>
                <a:spcPct val="107000"/>
              </a:lnSpc>
              <a:spcAft>
                <a:spcPts val="15"/>
              </a:spcAft>
            </a:pPr>
            <a:r>
              <a:rPr lang="ru-RU" sz="1600" b="1" dirty="0" smtClean="0">
                <a:solidFill>
                  <a:srgbClr val="FF00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закономерностей</a:t>
            </a:r>
            <a:r>
              <a:rPr lang="ru-RU" sz="1600" b="1" dirty="0">
                <a:solidFill>
                  <a:srgbClr val="FF00FF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ru-RU" sz="1100" dirty="0">
              <a:solidFill>
                <a:srgbClr val="FF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07000"/>
              </a:lnSpc>
              <a:spcAft>
                <a:spcPts val="205"/>
              </a:spcAft>
              <a:buClr>
                <a:srgbClr val="002060"/>
              </a:buClr>
              <a:buSzPts val="1600"/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Почему в капиллярах уровень однородной жидкости не горизонтальный?</a:t>
            </a:r>
            <a:endParaRPr lang="ru-RU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07000"/>
              </a:lnSpc>
              <a:spcAft>
                <a:spcPts val="15"/>
              </a:spcAft>
              <a:buClr>
                <a:srgbClr val="002060"/>
              </a:buClr>
              <a:buSzPts val="1600"/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Как и почему зависит уровень жидкости от толщины капилляра?</a:t>
            </a:r>
            <a:endParaRPr lang="ru-RU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"/>
            <a:ext cx="3969639" cy="4525504"/>
          </a:xfrm>
        </p:spPr>
        <p:txBody>
          <a:bodyPr>
            <a:normAutofit/>
          </a:bodyPr>
          <a:lstStyle/>
          <a:p>
            <a:endParaRPr lang="ru-RU" sz="2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текстом    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ЕНГ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Научное объяснение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явлений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088" tIns="45720" rIns="1356885" bIns="9839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1" name="Group 15984"/>
          <p:cNvGrpSpPr/>
          <p:nvPr/>
        </p:nvGrpSpPr>
        <p:grpSpPr>
          <a:xfrm>
            <a:off x="3976255" y="0"/>
            <a:ext cx="7964422" cy="6858000"/>
            <a:chOff x="0" y="0"/>
            <a:chExt cx="6113780" cy="5336540"/>
          </a:xfrm>
        </p:grpSpPr>
        <p:pic>
          <p:nvPicPr>
            <p:cNvPr id="12" name="Picture 187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80" y="0"/>
              <a:ext cx="6103621" cy="5326380"/>
            </a:xfrm>
            <a:prstGeom prst="rect">
              <a:avLst/>
            </a:prstGeom>
          </p:spPr>
        </p:pic>
        <p:sp>
          <p:nvSpPr>
            <p:cNvPr id="13" name="Shape 1874"/>
            <p:cNvSpPr/>
            <p:nvPr/>
          </p:nvSpPr>
          <p:spPr>
            <a:xfrm>
              <a:off x="0" y="0"/>
              <a:ext cx="6113780" cy="5336540"/>
            </a:xfrm>
            <a:custGeom>
              <a:avLst/>
              <a:gdLst/>
              <a:ahLst/>
              <a:cxnLst/>
              <a:rect l="0" t="0" r="0" b="0"/>
              <a:pathLst>
                <a:path w="6113780" h="5336540">
                  <a:moveTo>
                    <a:pt x="0" y="5336540"/>
                  </a:moveTo>
                  <a:lnTo>
                    <a:pt x="6113780" y="5336540"/>
                  </a:lnTo>
                  <a:lnTo>
                    <a:pt x="61137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60" cap="flat" cmpd="sng" algn="ctr">
              <a:solidFill>
                <a:srgbClr val="4472C4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27178" y="110687"/>
            <a:ext cx="10164822" cy="54864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 воздуха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текстами по ЕНГ на уроках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7450" y="3065804"/>
            <a:ext cx="5513388" cy="147251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9221" y="805912"/>
            <a:ext cx="5942033" cy="5700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934609"/>
            <a:ext cx="2590800" cy="831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184" y="4684907"/>
            <a:ext cx="5942816" cy="217309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49184" y="1092543"/>
            <a:ext cx="6096000" cy="12459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lvl="0" indent="-6350">
              <a:lnSpc>
                <a:spcPct val="106000"/>
              </a:lnSpc>
              <a:spcBef>
                <a:spcPts val="440"/>
              </a:spcBef>
              <a:spcAft>
                <a:spcPts val="995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Понимать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основные особенности естественно-научного исследования (наблюдение, выдвижение гипотез, проведение эксперимента, установление закономерностей)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91882" y="2536771"/>
            <a:ext cx="485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 smtClean="0">
                <a:solidFill>
                  <a:srgbClr val="FF00FF"/>
                </a:solidFill>
                <a:latin typeface="Arial" panose="020B0604020202020204" pitchFamily="34" charset="0"/>
              </a:rPr>
              <a:t>Интерпретировать данные, делать выводы</a:t>
            </a:r>
            <a:endParaRPr lang="ru-RU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64625" y="371959"/>
            <a:ext cx="4902414" cy="65092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текстами по ЕНГ 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162958" y="149977"/>
            <a:ext cx="6010275" cy="7194551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6799752" y="1500274"/>
            <a:ext cx="4967287" cy="2575779"/>
          </a:xfrm>
        </p:spPr>
        <p:txBody>
          <a:bodyPr>
            <a:normAutofit/>
          </a:bodyPr>
          <a:lstStyle/>
          <a:p>
            <a:pPr marL="6350" lvl="0" indent="-6350">
              <a:lnSpc>
                <a:spcPct val="106000"/>
              </a:lnSpc>
              <a:spcBef>
                <a:spcPts val="440"/>
              </a:spcBef>
              <a:spcAft>
                <a:spcPts val="995"/>
              </a:spcAft>
            </a:pPr>
            <a:r>
              <a:rPr lang="ru-RU" sz="1900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Понимать основные особенности естественно-научного исследования (наблюдение, выдвижение гипотез, проведение эксперимента, установление закономерностей)</a:t>
            </a:r>
          </a:p>
          <a:p>
            <a:r>
              <a:rPr lang="ru-RU" sz="1800" b="0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ru-RU" sz="1800" b="0" kern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1800" b="0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8923"/>
              </p:ext>
            </p:extLst>
          </p:nvPr>
        </p:nvGraphicFramePr>
        <p:xfrm>
          <a:off x="6799752" y="4462549"/>
          <a:ext cx="5154391" cy="261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5" imgW="5938880" imgH="2537721" progId="Word.Document.12">
                  <p:embed/>
                </p:oleObj>
              </mc:Choice>
              <mc:Fallback>
                <p:oleObj name="Document" r:id="rId5" imgW="5938880" imgH="25377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9752" y="4462549"/>
                        <a:ext cx="5154391" cy="2618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3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83219" y="955964"/>
            <a:ext cx="10027920" cy="28049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79" y="304800"/>
            <a:ext cx="10027920" cy="237641"/>
          </a:xfrm>
        </p:spPr>
        <p:txBody>
          <a:bodyPr/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https://instrao.ru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://edsoo.ru/Primernie_rabochie_progra.htm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://edsoo.ru/constructor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19" y="1131685"/>
            <a:ext cx="11200000" cy="5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002651" y="444763"/>
            <a:ext cx="5189349" cy="4984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текстами по ЕНГ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92990"/>
            <a:ext cx="6072783" cy="73341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7563173" y="1611824"/>
            <a:ext cx="4628827" cy="3080826"/>
          </a:xfrm>
        </p:spPr>
        <p:txBody>
          <a:bodyPr/>
          <a:lstStyle/>
          <a:p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Научное объяснение явлений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967" y="5145439"/>
            <a:ext cx="5942033" cy="18830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98209" y="2474714"/>
            <a:ext cx="4486100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04000"/>
              </a:lnSpc>
              <a:spcBef>
                <a:spcPts val="800"/>
              </a:spcBef>
              <a:spcAft>
                <a:spcPts val="340"/>
              </a:spcAft>
              <a:buClr>
                <a:srgbClr val="1B3281"/>
              </a:buClr>
              <a:buSzPts val="16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Наблюдения в жизненных ситуациях</a:t>
            </a:r>
            <a:endParaRPr lang="ru-RU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78040" y="412256"/>
            <a:ext cx="10027920" cy="548640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текстами по ЕНГ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7299702" y="1735810"/>
            <a:ext cx="4892298" cy="3475953"/>
          </a:xfrm>
        </p:spPr>
        <p:txBody>
          <a:bodyPr/>
          <a:lstStyle/>
          <a:p>
            <a:pPr marL="6350" lvl="0" indent="-6350">
              <a:lnSpc>
                <a:spcPct val="106000"/>
              </a:lnSpc>
              <a:spcBef>
                <a:spcPts val="440"/>
              </a:spcBef>
              <a:spcAft>
                <a:spcPts val="995"/>
              </a:spcAft>
            </a:pP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Понимать основные особенности естественно-научного исследования (наблюдение, выдвижение гипотез, проведение эксперимента, установление закономерностей)</a:t>
            </a: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-136525"/>
            <a:ext cx="6044339" cy="7312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77" y="5212479"/>
            <a:ext cx="4806030" cy="15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" y="-10954"/>
            <a:ext cx="115671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египетских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пирамид                                  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текстами по ЕНГ на уроках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представлен комплекс пирамид в Гизе — комплекс древних памятников на плато Гиза в Египте, в пригороде Каира. Принято считать, что постройки были созданы в Древнем царстве Древнего Египта (XXVI–XXIII века до н. э.).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высокая из пирамид – пирамида Хеопса, имеет высоту примерно 146 м, вес некоторых каменных блоков достигает 15 тонн. До сих пор остается много вопросов, как именно была построена пирамида. Транспортировать, поднять и установить камни, масса которых составляла десятки и сотни тонн, было делом нелегким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 чтобы поднять каменные глыбы наверх, придумали очень хитрый способ. Вокруг места строительства воздвигали насыпные земляные пандусы. По мере того, как росла пирамида, пандусы поднимались все выше и выше, как бы опоясывая всю будущую постройку.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881" y="1219170"/>
            <a:ext cx="4410075" cy="208597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11679" y="5093835"/>
            <a:ext cx="9966961" cy="1779687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какому виду простых механизмов относится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пандус?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Ответ:________________________________(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наклонная плоскость – 1 балл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366976"/>
            <a:ext cx="6853844" cy="54864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://fipi.ru/otkrytyy-bank-zadaniy-dlya-otsenki-yestestvennonauchnoy-gramotnosti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 descr="undefined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38" y="1274618"/>
            <a:ext cx="6071062" cy="5264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15636" y="1992623"/>
            <a:ext cx="5705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50"/>
              </a:spcBef>
              <a:spcAft>
                <a:spcPts val="3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из простых механизмов, обозначенных на рисунке цифрами 1–4, служат для получения выигрыша в силе?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20345"/>
              </p:ext>
            </p:extLst>
          </p:nvPr>
        </p:nvGraphicFramePr>
        <p:xfrm>
          <a:off x="1508760" y="5394962"/>
          <a:ext cx="4831080" cy="1292397"/>
        </p:xfrm>
        <a:graphic>
          <a:graphicData uri="http://schemas.openxmlformats.org/drawingml/2006/table">
            <a:tbl>
              <a:tblPr firstRow="1" firstCol="1" bandRow="1"/>
              <a:tblGrid>
                <a:gridCol w="3819481"/>
                <a:gridCol w="1011599"/>
              </a:tblGrid>
              <a:tr h="430799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79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 верный ответ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79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ответы или ответ отсутствует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42" y="776038"/>
            <a:ext cx="10590415" cy="5174035"/>
          </a:xfrm>
        </p:spPr>
        <p:txBody>
          <a:bodyPr>
            <a:normAutofit/>
          </a:bodyPr>
          <a:lstStyle/>
          <a:p>
            <a:pPr indent="36068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эффективными для развития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функциональной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группах, парах, ролевые, деловые игры, метод проектов.</a:t>
            </a:r>
          </a:p>
          <a:p>
            <a:pPr indent="360680" algn="just"/>
            <a:r>
              <a:rPr lang="ru-RU" sz="28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Коллективная </a:t>
            </a:r>
            <a:r>
              <a:rPr lang="ru-RU" sz="28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имеет, безусловно, преимущества:</a:t>
            </a:r>
            <a:r>
              <a:rPr lang="ru-RU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формируются речевые навыки, возникает ситуация коллективного взаимодействия.</a:t>
            </a:r>
          </a:p>
          <a:p>
            <a:pPr indent="360680" algn="just"/>
            <a:r>
              <a:rPr lang="ru-RU" sz="2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Если </a:t>
            </a:r>
            <a: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группах мы </a:t>
            </a:r>
            <a:r>
              <a:rPr lang="ru-RU" sz="2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</a:t>
            </a:r>
            <a: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 каждом уроке, то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 </a:t>
            </a:r>
            <a: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</a:t>
            </a:r>
            <a:r>
              <a:rPr lang="ru-RU" sz="2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sz="28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ежеурочно</a:t>
            </a:r>
            <a:r>
              <a:rPr lang="ru-RU" sz="2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 </a:t>
            </a:r>
            <a:r>
              <a:rPr lang="ru-RU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разное время в зависимости от поставленной задачи.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337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0" y="182880"/>
            <a:ext cx="8149244" cy="598516"/>
          </a:xfrm>
        </p:spPr>
        <p:txBody>
          <a:bodyPr/>
          <a:lstStyle/>
          <a:p>
            <a:r>
              <a:rPr lang="ru-RU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Научно </a:t>
            </a:r>
            <a:r>
              <a:rPr lang="ru-RU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явления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828" y="781396"/>
            <a:ext cx="11176461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«Строение вещества», </a:t>
            </a:r>
            <a:r>
              <a:rPr lang="ru-RU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класс</a:t>
            </a:r>
            <a:endParaRPr lang="ru-RU" sz="2400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при кипячении молока на кухне оно вытекло через край кастрюли («убежало»)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попало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горячую конфорку, то через некоторое время запах пригоревшего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молока распространяется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всей кухне, даже если окна и двери плотно закрыты, и воздух по кухне не циркулирует.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</a:t>
            </a:r>
            <a:r>
              <a:rPr lang="ru-RU" sz="2400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явление, благодаря которому это происходит. В чём оно состоит?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828" y="3874042"/>
            <a:ext cx="11176461" cy="298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Решение.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Диффузия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процесс взаимного проникновения молекул (атомов) одного вещества между молекулами (атомами) другого вещества вследствие хаотического теплового движения.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оценивания: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баллов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нет правильного ответа.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балл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указано верное название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балла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указано верное название явления и дано объяснение  явления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03319"/>
              </p:ext>
            </p:extLst>
          </p:nvPr>
        </p:nvGraphicFramePr>
        <p:xfrm>
          <a:off x="585789" y="3058665"/>
          <a:ext cx="11058524" cy="2993036"/>
        </p:xfrm>
        <a:graphic>
          <a:graphicData uri="http://schemas.openxmlformats.org/drawingml/2006/table">
            <a:tbl>
              <a:tblPr firstRow="1" firstCol="1" bandRow="1"/>
              <a:tblGrid>
                <a:gridCol w="11058524"/>
              </a:tblGrid>
              <a:tr h="74825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На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горе в закрытой бутылке оставались пары воды, которые создавали дополнительное давление, и поэтому давление в бутылке было больше атмосферного давления. Когда туристы спустились с горы, пары сконденсировались, объём уменьшился, и бутылка сжалась.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825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Б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утылка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была закрыта, следовательно, давление воздуха в бутылке не менялось. Снаружи на бутылку действовало атмосферное давление. По мере спуска с горы атмосферное давление увеличивалось и постепенно сжимало стенки бутылки.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825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горе в закрытой бутылке оказался холодный воздух, так как при подъёме вверх температура воздуха уменьшается. Когда туристы спустились с горы, воздух в бутылке нагрелся, его давление значительно уменьшилось, и бутылка деформировалась.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825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 спуска с горы атмосферное давление уменьшается, соответственно уменьшается и давление внутри бутылки. Если крышка плотно закрыта, то наружный воздух не может проникнуть в бутылку, и она постепенно сжимается.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5789" y="264807"/>
            <a:ext cx="11058524" cy="1269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«Атмосферное давление», 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     </a:t>
            </a:r>
            <a:endParaRPr lang="ru-RU" sz="2800" dirty="0" smtClean="0">
              <a:solidFill>
                <a:srgbClr val="FF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ts val="150"/>
              </a:spcBef>
              <a:spcAft>
                <a:spcPts val="30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Находясь на вершине горы, туристы выпили воду из пластиковой бутылки и завинтили крышку бутылки (см. рис. 1). Когда они спустились к подножию горы, то обнаружили, что стенки бутылки смяты и вдавлены внутрь (см. рис. 2).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5264"/>
              </p:ext>
            </p:extLst>
          </p:nvPr>
        </p:nvGraphicFramePr>
        <p:xfrm>
          <a:off x="6447295" y="1356989"/>
          <a:ext cx="4153546" cy="520648"/>
        </p:xfrm>
        <a:graphic>
          <a:graphicData uri="http://schemas.openxmlformats.org/drawingml/2006/table">
            <a:tbl>
              <a:tblPr firstRow="1" firstCol="1" bandRow="1"/>
              <a:tblGrid>
                <a:gridCol w="2076773"/>
                <a:gridCol w="2076773"/>
              </a:tblGrid>
              <a:tr h="260324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324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                                            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Рис.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Рисунок 50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310" y="1356989"/>
            <a:ext cx="1117696" cy="17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undefin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62" y="1356991"/>
            <a:ext cx="1181840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85789" y="1652199"/>
            <a:ext cx="5445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Какое </a:t>
            </a:r>
            <a:r>
              <a:rPr lang="ru-RU" sz="24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утверждений наиболее полно объясняет, почему пластиковая бутылка деформировалась?</a:t>
            </a:r>
            <a:endParaRPr lang="ru-RU" sz="2400" dirty="0">
              <a:solidFill>
                <a:srgbClr val="FF00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73732"/>
              </p:ext>
            </p:extLst>
          </p:nvPr>
        </p:nvGraphicFramePr>
        <p:xfrm>
          <a:off x="6115051" y="6051700"/>
          <a:ext cx="5529263" cy="806301"/>
        </p:xfrm>
        <a:graphic>
          <a:graphicData uri="http://schemas.openxmlformats.org/drawingml/2006/table">
            <a:tbl>
              <a:tblPr firstRow="1" firstCol="1" bandRow="1"/>
              <a:tblGrid>
                <a:gridCol w="4652037"/>
                <a:gridCol w="877226"/>
              </a:tblGrid>
              <a:tr h="268767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767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Выбран верный ответ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67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ответы или ответ отсутствует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48882" y="5594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alt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научную информацию </a:t>
            </a:r>
            <a:r>
              <a:rPr lang="en-US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извлекать информацию из текста)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2603" y="1368798"/>
            <a:ext cx="11111346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«Взаимодействие тел», 7 класс</a:t>
            </a:r>
            <a:endParaRPr lang="ru-RU" alt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материал §25 и 27 учебника </a:t>
            </a:r>
            <a:r>
              <a:rPr lang="ru-RU" alt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Перышкина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А.В. Физика 7 </a:t>
            </a:r>
            <a:r>
              <a:rPr lang="ru-RU" alt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найдите </a:t>
            </a:r>
            <a:r>
              <a:rPr lang="ru-RU" altLang="ru-RU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отличия понятий: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сила тяжести и вес.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аполните таблицу</a:t>
            </a:r>
            <a:endParaRPr lang="ru-RU" alt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97775" y="3606785"/>
          <a:ext cx="4605250" cy="2144341"/>
        </p:xfrm>
        <a:graphic>
          <a:graphicData uri="http://schemas.openxmlformats.org/drawingml/2006/table">
            <a:tbl>
              <a:tblPr firstRow="1" firstCol="1" bandRow="1"/>
              <a:tblGrid>
                <a:gridCol w="2306159"/>
                <a:gridCol w="2299091"/>
              </a:tblGrid>
              <a:tr h="350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Сила тяжести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36129" y="3404757"/>
            <a:ext cx="5974080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оценивания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баллов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 найдено ни одного отличия</a:t>
            </a: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балл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заполнены     1-2 колонки</a:t>
            </a: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балла – заполнены  3-4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колонки</a:t>
            </a: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балла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таблица заполнена полностью и верно</a:t>
            </a:r>
          </a:p>
        </p:txBody>
      </p:sp>
    </p:spTree>
    <p:extLst>
      <p:ext uri="{BB962C8B-B14F-4D97-AF65-F5344CB8AC3E}">
        <p14:creationId xmlns:p14="http://schemas.microsoft.com/office/powerpoint/2010/main" val="37561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495" y="437138"/>
            <a:ext cx="105571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Bef>
                <a:spcPct val="0"/>
              </a:spcBef>
              <a:tabLst>
                <a:tab pos="1905000" algn="l"/>
              </a:tabLst>
            </a:pPr>
            <a:r>
              <a:rPr lang="ru-RU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НАУЧНУЮ ИНФОРМАЦИЮ</a:t>
            </a:r>
            <a:endParaRPr lang="ru-RU" sz="24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Bef>
                <a:spcPct val="0"/>
              </a:spcBef>
              <a:tabLst>
                <a:tab pos="1905000" algn="l"/>
              </a:tabLst>
            </a:pPr>
            <a:endParaRPr lang="ru-RU" sz="24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Bef>
                <a:spcPct val="0"/>
              </a:spcBef>
              <a:tabLst>
                <a:tab pos="1905000" algn="l"/>
              </a:tabLst>
            </a:pPr>
            <a:r>
              <a:rPr lang="ru-RU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«Тепловые явления», 8 </a:t>
            </a:r>
            <a:r>
              <a:rPr lang="ru-RU" sz="24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</a:p>
          <a:p>
            <a:pPr indent="457200">
              <a:spcBef>
                <a:spcPct val="0"/>
              </a:spcBef>
              <a:tabLst>
                <a:tab pos="190500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57200">
              <a:spcBef>
                <a:spcPct val="0"/>
              </a:spcBef>
              <a:tabLst>
                <a:tab pos="19050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Самые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жаркие места на Земле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- Долина Смерти в Калифорнии (США):  56,7 </a:t>
            </a:r>
            <a:r>
              <a:rPr lang="ru-RU" sz="2400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0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С,</a:t>
            </a: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- Сахара: в тени 63</a:t>
            </a:r>
            <a:r>
              <a:rPr lang="ru-RU" sz="2400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0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С.</a:t>
            </a: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Самые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холодные места:</a:t>
            </a: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- Гренландия:  - 70</a:t>
            </a:r>
            <a:r>
              <a:rPr lang="ru-RU" sz="2400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0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С</a:t>
            </a: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- Оймякон (Якутия):  -80</a:t>
            </a:r>
            <a:r>
              <a:rPr lang="ru-RU" sz="2400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0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С, </a:t>
            </a:r>
          </a:p>
          <a:p>
            <a:pPr>
              <a:tabLst>
                <a:tab pos="19050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Антарктида (в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глубине):  -94,5</a:t>
            </a:r>
            <a:r>
              <a:rPr lang="ru-RU" sz="2400" baseline="30000" dirty="0">
                <a:solidFill>
                  <a:prstClr val="black"/>
                </a:solidFill>
                <a:latin typeface="Times New Roman"/>
                <a:ea typeface="Times New Roman"/>
              </a:rPr>
              <a:t>0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С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marL="342900" indent="-342900">
              <a:buFontTx/>
              <a:buChar char="-"/>
              <a:tabLst>
                <a:tab pos="1905000" algn="l"/>
              </a:tabLst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tabLst>
                <a:tab pos="19050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А)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Расположите эти температуры, выразив предварительно по шкале Кельвина в порядке возрастания.</a:t>
            </a:r>
          </a:p>
          <a:p>
            <a:pPr>
              <a:tabLst>
                <a:tab pos="19050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Б)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Изобразите информацию в виде горизонтальной шкалы, выбрав при этом масштаб.</a:t>
            </a:r>
          </a:p>
          <a:p>
            <a:pPr>
              <a:tabLst>
                <a:tab pos="19050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</p:txBody>
      </p:sp>
      <p:pic>
        <p:nvPicPr>
          <p:cNvPr id="3" name="Рисунок 2" descr="Death Valley National Park. 死 亡 谷 国 家 公 园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43" y="979515"/>
            <a:ext cx="2854038" cy="194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фото зима, Антарктида, пингвин, толщи льда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35" y="3059083"/>
            <a:ext cx="2876203" cy="1857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4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976" y="772962"/>
            <a:ext cx="95091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Различные</a:t>
            </a:r>
            <a:r>
              <a:rPr lang="ru-RU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методы, приемы и формы работы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перекликаются друг с другом, дополняют и способствуют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формированию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обучающихся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критического и креативного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мышлений;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отивируют интерес к изучению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предмета, концентрируя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внимание на научном методе познания; развивают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самостоятельность, ответственность,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коммуникативность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а соответственно и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способствуют становлению </a:t>
            </a:r>
            <a:r>
              <a:rPr lang="ru-RU" sz="28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функционально грамотной личности</a:t>
            </a:r>
            <a:r>
              <a:rPr lang="ru-RU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что является основной целью и результатом обновленных ФГОС ООО.</a:t>
            </a:r>
            <a:endParaRPr lang="ru-RU" sz="2000" b="1" dirty="0">
              <a:solidFill>
                <a:srgbClr val="FF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на белом фоне для презентации (226 фото) 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951" y="141503"/>
            <a:ext cx="2673927" cy="3335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2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4937" t="49677" r="22197" b="10931"/>
          <a:stretch/>
        </p:blipFill>
        <p:spPr>
          <a:xfrm>
            <a:off x="1068181" y="2991172"/>
            <a:ext cx="11123819" cy="3866827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83219" y="955964"/>
            <a:ext cx="10027920" cy="28049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РЕГИСТРАЦИЯ – ВХОД-…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328" y="263236"/>
            <a:ext cx="11123818" cy="692727"/>
          </a:xfrm>
        </p:spPr>
        <p:txBody>
          <a:bodyPr/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https://instrao.ru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   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             Пример: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УМК  Физика, 7-9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Перышкин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И.М.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://edsoo.ru/constructor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физика: 7 класс: учебник / И. М.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Перышкин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А.И. Иванов.- Москва: Просвещение, 2021.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367" y="1813666"/>
            <a:ext cx="10157740" cy="13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Источники</a:t>
            </a:r>
            <a:endParaRPr lang="ru-RU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795" y="1271631"/>
            <a:ext cx="106569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оценки естественнонаучной грамотности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ресурс] / ФИПИ — Режим доступа: https://fipi.ru/otkrytyybank-zadaniy-dlya-otsenki-yestestvennonauchnoy-gramotnosti, свободный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endParaRPr lang="ru-RU" sz="20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ru-RU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3.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Открытый банк заданий для оценки естественнонаучной грамотности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/ ФГБНУ «Институт стратегии развития образования Российской академии образования» – Режим доступа:</a:t>
            </a:r>
            <a:r>
              <a:rPr lang="ru-RU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u="sng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Оhttp</a:t>
            </a:r>
            <a:r>
              <a:rPr lang="ru-RU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://skiv.instrao.ru/bank-zadaniy/estestvennonauchnaya-gramotnost</a:t>
            </a:r>
            <a:r>
              <a:rPr lang="ru-RU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свободный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Абдулаева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 Естественнонаучная грамотность. Земля и космические системы. Тренажер. 7-9 классы : учеб. пособие для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организаций / О.А.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Абдулаева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А.В.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Ляпцев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Д.С.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Ямщикова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под ред. И.Ю. Алексашиной. – 2-е изд.- М.: Просвещение,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Абдулаева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Естественнонаучная грамотность. Физические системы. Тренажер. 7-9 классы : учеб. пособие для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организаций / О.А.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Абдулаева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А.В.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Ляпцева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под ред. И.Ю. Алексашиной. - М.: Просвещение, 20</a:t>
            </a:r>
            <a:r>
              <a:rPr lang="ru-RU" dirty="0">
                <a:solidFill>
                  <a:prstClr val="black"/>
                </a:solidFill>
              </a:rPr>
              <a:t>20.</a:t>
            </a:r>
            <a:endParaRPr lang="ru-RU" sz="16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4" b="54348"/>
          <a:stretch>
            <a:fillRect/>
          </a:stretch>
        </p:blipFill>
        <p:spPr bwMode="auto">
          <a:xfrm>
            <a:off x="1330035" y="2231921"/>
            <a:ext cx="8063347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3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775" y="625707"/>
            <a:ext cx="10027920" cy="3458095"/>
          </a:xfrm>
        </p:spPr>
        <p:txBody>
          <a:bodyPr/>
          <a:lstStyle/>
          <a:p>
            <a:r>
              <a:rPr lang="ru-RU" sz="4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Спасибо за внимание!</a:t>
            </a:r>
            <a:br>
              <a:rPr lang="ru-RU" sz="4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Творческих успехов!</a:t>
            </a:r>
            <a:endParaRPr lang="ru-RU" sz="4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95875" y="241300"/>
            <a:ext cx="7096125" cy="54927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39" y="914400"/>
            <a:ext cx="5776901" cy="5943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424" y="1673817"/>
            <a:ext cx="5053574" cy="51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02106"/>
            <a:ext cx="10027920" cy="5098693"/>
          </a:xfrm>
        </p:spPr>
        <p:txBody>
          <a:bodyPr/>
          <a:lstStyle/>
          <a:p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УЧЕБНОГО ПРЕДМЕТА «ФИЗИКА»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ИЗУЧЕНИЯ УЧЕБНОГО ПРЕДМЕТА «ФИЗИКА»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УЧЕБНОГО ПРЕДМЕТА «ФИЗИКА» В УЧЕБНОМ ПЛАНЕ</a:t>
            </a:r>
          </a:p>
          <a:p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ПРЕДМЕТА </a:t>
            </a:r>
          </a:p>
          <a:p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ОБРАЗОВАТЕЛЬНЫЕ РЕЗУЛЬТАТЫ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2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Тематическое планирование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41" t="34698" r="20188" b="-271"/>
          <a:stretch/>
        </p:blipFill>
        <p:spPr>
          <a:xfrm>
            <a:off x="556087" y="1205345"/>
            <a:ext cx="11110306" cy="625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166255"/>
            <a:ext cx="11471564" cy="748145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                           ВИДЫ ДЕЯТЕЛЬНОСТИ                          ВИДЫ, ФОРМЫ КОНТРОЛЯ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23275" r="45782" b="32556"/>
          <a:stretch/>
        </p:blipFill>
        <p:spPr>
          <a:xfrm>
            <a:off x="712161" y="1100629"/>
            <a:ext cx="6210416" cy="547254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3" t="41254" r="38482"/>
          <a:stretch/>
        </p:blipFill>
        <p:spPr>
          <a:xfrm>
            <a:off x="7330392" y="1145512"/>
            <a:ext cx="4861607" cy="5427662"/>
          </a:xfrm>
        </p:spPr>
      </p:pic>
    </p:spTree>
    <p:extLst>
      <p:ext uri="{BB962C8B-B14F-4D97-AF65-F5344CB8AC3E}">
        <p14:creationId xmlns:p14="http://schemas.microsoft.com/office/powerpoint/2010/main" val="29169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Электронные (цифровые) Образовательные ресурсы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t="35836" r="34562" b="25462"/>
          <a:stretch/>
        </p:blipFill>
        <p:spPr>
          <a:xfrm>
            <a:off x="1974686" y="1191491"/>
            <a:ext cx="8273108" cy="5666509"/>
          </a:xfrm>
        </p:spPr>
      </p:pic>
    </p:spTree>
    <p:extLst>
      <p:ext uri="{BB962C8B-B14F-4D97-AF65-F5344CB8AC3E}">
        <p14:creationId xmlns:p14="http://schemas.microsoft.com/office/powerpoint/2010/main" val="14064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4061</TotalTime>
  <Words>2052</Words>
  <Application>Microsoft Office PowerPoint</Application>
  <PresentationFormat>Широкоэкранный</PresentationFormat>
  <Paragraphs>330</Paragraphs>
  <Slides>41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6" baseType="lpstr">
      <vt:lpstr>Arial</vt:lpstr>
      <vt:lpstr>Calibri</vt:lpstr>
      <vt:lpstr>Comic Sans MS</vt:lpstr>
      <vt:lpstr>Franklin Gothic Book</vt:lpstr>
      <vt:lpstr>Franklin Gothic Medium</vt:lpstr>
      <vt:lpstr>Georgia</vt:lpstr>
      <vt:lpstr>Times New Roman</vt:lpstr>
      <vt:lpstr>Trebuchet MS</vt:lpstr>
      <vt:lpstr>Tunga</vt:lpstr>
      <vt:lpstr>Verdana</vt:lpstr>
      <vt:lpstr>Wingdings</vt:lpstr>
      <vt:lpstr>Воздушный поток</vt:lpstr>
      <vt:lpstr>Углы</vt:lpstr>
      <vt:lpstr>1_Углы</vt:lpstr>
      <vt:lpstr>Microsoft Word Document</vt:lpstr>
      <vt:lpstr>Презентация PowerPoint</vt:lpstr>
      <vt:lpstr>Презентация PowerPoint</vt:lpstr>
      <vt:lpstr> https://instrao.ru/          https://edsoo.ru/Primernie_rabochie_progra.htm                                            https://edsoo.ru/constructor/ </vt:lpstr>
      <vt:lpstr> https://instrao.ru/                                                  Пример:     УМК  Физика, 7-9 кл., Перышкин И.М. https://edsoo.ru/constructor/                                                                                                                  физика: 7 класс: учебник / И. М. Перышкин,                                                                                            А.И. Иванов.- Москва: Просвещение, 2021.</vt:lpstr>
      <vt:lpstr>ТИТУЛЬНЫЙ ЛИСТ</vt:lpstr>
      <vt:lpstr>Разделы:</vt:lpstr>
      <vt:lpstr>                                         Тематическое планирование</vt:lpstr>
      <vt:lpstr>ПЕРИОД                             ВИДЫ ДЕЯТЕЛЬНОСТИ                          ВИДЫ, ФОРМЫ КОНТРОЛЯ</vt:lpstr>
      <vt:lpstr>               Электронные (цифровые) Образовательные ресурсы</vt:lpstr>
      <vt:lpstr>                                                Поурочное планирование</vt:lpstr>
      <vt:lpstr>Заполнить формы…</vt:lpstr>
      <vt:lpstr>                           Вывод примерной рабочей программы</vt:lpstr>
      <vt:lpstr>Примерная рабочая программа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Учебная деятельность по преимуществу должна иметь продуктивный характер и включать в себя следующие виды деятельности: </vt:lpstr>
      <vt:lpstr>Презентация PowerPoint</vt:lpstr>
      <vt:lpstr>                                      Информация</vt:lpstr>
      <vt:lpstr>Презентация PowerPoint</vt:lpstr>
      <vt:lpstr>Презентация PowerPoint</vt:lpstr>
      <vt:lpstr> </vt:lpstr>
      <vt:lpstr>Понимать основные особенности естественно-научного исследования (наблюдение, выдвижение гипотез, проведение эксперимента, установление закономерностей)</vt:lpstr>
      <vt:lpstr>Презентация PowerPoint</vt:lpstr>
      <vt:lpstr>Презентация PowerPoint</vt:lpstr>
      <vt:lpstr>Вес воздуха                              Работа с текстами по ЕНГ на уроках</vt:lpstr>
      <vt:lpstr>Работа с текстами по ЕНГ </vt:lpstr>
      <vt:lpstr>Работа с текстами по ЕНГ</vt:lpstr>
      <vt:lpstr>Работа с текстами по ЕНГ</vt:lpstr>
      <vt:lpstr>1. К какому виду простых механизмов относится пандус? Ответ:________________________________(Ответ: наклонная плоскость – 1 балл)</vt:lpstr>
      <vt:lpstr>http://fipi.ru/otkrytyy-bank-zadaniy-dlya-otsenki-yestestvennonauchnoy-gramotnosti</vt:lpstr>
      <vt:lpstr>Презентация PowerPoint</vt:lpstr>
      <vt:lpstr>     Научно объяснять явления</vt:lpstr>
      <vt:lpstr>Презентация PowerPoint</vt:lpstr>
      <vt:lpstr>Интерпретировать научную информацию  (находить и извлекать информацию из текста)</vt:lpstr>
      <vt:lpstr>Презентация PowerPoint</vt:lpstr>
      <vt:lpstr>Презентация PowerPoint</vt:lpstr>
      <vt:lpstr>                                                Источники</vt:lpstr>
      <vt:lpstr>     Спасибо за внимание!        Творческих успехов!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Leonid</cp:lastModifiedBy>
  <cp:revision>267</cp:revision>
  <dcterms:created xsi:type="dcterms:W3CDTF">2021-12-14T14:08:43Z</dcterms:created>
  <dcterms:modified xsi:type="dcterms:W3CDTF">2022-03-28T03:52:39Z</dcterms:modified>
</cp:coreProperties>
</file>